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257" r:id="rId3"/>
    <p:sldId id="320" r:id="rId4"/>
    <p:sldId id="258" r:id="rId5"/>
    <p:sldId id="314" r:id="rId6"/>
    <p:sldId id="260" r:id="rId7"/>
    <p:sldId id="261" r:id="rId8"/>
    <p:sldId id="262" r:id="rId9"/>
    <p:sldId id="263" r:id="rId10"/>
    <p:sldId id="315"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316" r:id="rId29"/>
    <p:sldId id="282" r:id="rId30"/>
    <p:sldId id="283" r:id="rId31"/>
    <p:sldId id="284" r:id="rId32"/>
    <p:sldId id="285" r:id="rId33"/>
    <p:sldId id="286" r:id="rId34"/>
    <p:sldId id="287" r:id="rId35"/>
    <p:sldId id="288" r:id="rId36"/>
    <p:sldId id="289" r:id="rId37"/>
    <p:sldId id="290" r:id="rId38"/>
    <p:sldId id="317" r:id="rId39"/>
    <p:sldId id="294" r:id="rId40"/>
    <p:sldId id="318" r:id="rId41"/>
    <p:sldId id="296" r:id="rId42"/>
    <p:sldId id="305" r:id="rId43"/>
    <p:sldId id="306" r:id="rId44"/>
    <p:sldId id="307" r:id="rId45"/>
    <p:sldId id="308" r:id="rId46"/>
    <p:sldId id="309" r:id="rId47"/>
    <p:sldId id="310" r:id="rId48"/>
    <p:sldId id="311" r:id="rId49"/>
    <p:sldId id="31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0AE2D88-A1EF-4DDB-B34B-144DDE24B8D4}">
          <p14:sldIdLst>
            <p14:sldId id="257"/>
            <p14:sldId id="320"/>
            <p14:sldId id="258"/>
          </p14:sldIdLst>
        </p14:section>
        <p14:section name="Preable" id="{1298BF71-2119-499D-ACF9-9F3E9762C66D}">
          <p14:sldIdLst>
            <p14:sldId id="314"/>
            <p14:sldId id="260"/>
            <p14:sldId id="261"/>
            <p14:sldId id="262"/>
            <p14:sldId id="263"/>
          </p14:sldIdLst>
        </p14:section>
        <p14:section name="Event-Driven Architecture" id="{835E6C48-F370-4A1E-937D-BED5EA80B59D}">
          <p14:sldIdLst>
            <p14:sldId id="315"/>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2A5100C4-9359-4C0F-A948-CACF4E8C2D48}">
          <p14:sldIdLst>
            <p14:sldId id="316"/>
            <p14:sldId id="282"/>
            <p14:sldId id="283"/>
            <p14:sldId id="284"/>
            <p14:sldId id="285"/>
            <p14:sldId id="286"/>
            <p14:sldId id="287"/>
            <p14:sldId id="288"/>
            <p14:sldId id="289"/>
            <p14:sldId id="290"/>
          </p14:sldIdLst>
        </p14:section>
        <p14:section name="Demonstration" id="{2533CAAF-8C24-4AFE-82D1-2F853BF2D8B6}">
          <p14:sldIdLst>
            <p14:sldId id="317"/>
            <p14:sldId id="294"/>
          </p14:sldIdLst>
        </p14:section>
        <p14:section name="Summary" id="{1CA25DE4-5C69-4878-8517-0523E4BE5499}">
          <p14:sldIdLst>
            <p14:sldId id="318"/>
            <p14:sldId id="296"/>
            <p14:sldId id="305"/>
            <p14:sldId id="306"/>
            <p14:sldId id="307"/>
            <p14:sldId id="308"/>
            <p14:sldId id="309"/>
            <p14:sldId id="310"/>
            <p14:sldId id="311"/>
          </p14:sldIdLst>
        </p14:section>
        <p14:section name="Thank You" id="{41B8E49A-C75B-42F6-8B63-9E5F76D3F36D}">
          <p14:sldIdLst>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F4DDBB"/>
    <a:srgbClr val="DAB996"/>
    <a:srgbClr val="F2BD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76" autoAdjust="0"/>
    <p:restoredTop sz="79719" autoAdjust="0"/>
  </p:normalViewPr>
  <p:slideViewPr>
    <p:cSldViewPr snapToGrid="0">
      <p:cViewPr>
        <p:scale>
          <a:sx n="100" d="100"/>
          <a:sy n="100" d="100"/>
        </p:scale>
        <p:origin x="3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E0E78-CC90-47B6-8591-479070723D43}" type="datetimeFigureOut">
              <a:rPr lang="en-US" smtClean="0"/>
              <a:t>9/9/2021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E491-27A7-4ED9-A8BD-C588D9841D8D}" type="slidenum">
              <a:rPr lang="en-US" smtClean="0"/>
              <a:t>‹#›</a:t>
            </a:fld>
            <a:endParaRPr lang="en-US"/>
          </a:p>
        </p:txBody>
      </p:sp>
    </p:spTree>
    <p:extLst>
      <p:ext uri="{BB962C8B-B14F-4D97-AF65-F5344CB8AC3E}">
        <p14:creationId xmlns:p14="http://schemas.microsoft.com/office/powerpoint/2010/main" val="358877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76E491-27A7-4ED9-A8BD-C588D9841D8D}" type="slidenum">
              <a:rPr lang="en-US" smtClean="0"/>
              <a:t>1</a:t>
            </a:fld>
            <a:endParaRPr lang="en-US"/>
          </a:p>
        </p:txBody>
      </p:sp>
    </p:spTree>
    <p:extLst>
      <p:ext uri="{BB962C8B-B14F-4D97-AF65-F5344CB8AC3E}">
        <p14:creationId xmlns:p14="http://schemas.microsoft.com/office/powerpoint/2010/main" val="2957872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25</a:t>
            </a:fld>
            <a:endParaRPr lang="en-US"/>
          </a:p>
        </p:txBody>
      </p:sp>
    </p:spTree>
    <p:extLst>
      <p:ext uri="{BB962C8B-B14F-4D97-AF65-F5344CB8AC3E}">
        <p14:creationId xmlns:p14="http://schemas.microsoft.com/office/powerpoint/2010/main" val="3826254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26</a:t>
            </a:fld>
            <a:endParaRPr lang="en-US"/>
          </a:p>
        </p:txBody>
      </p:sp>
    </p:spTree>
    <p:extLst>
      <p:ext uri="{BB962C8B-B14F-4D97-AF65-F5344CB8AC3E}">
        <p14:creationId xmlns:p14="http://schemas.microsoft.com/office/powerpoint/2010/main" val="1061564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28</a:t>
            </a:fld>
            <a:endParaRPr lang="en-US"/>
          </a:p>
        </p:txBody>
      </p:sp>
    </p:spTree>
    <p:extLst>
      <p:ext uri="{BB962C8B-B14F-4D97-AF65-F5344CB8AC3E}">
        <p14:creationId xmlns:p14="http://schemas.microsoft.com/office/powerpoint/2010/main" val="620670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29</a:t>
            </a:fld>
            <a:endParaRPr lang="en-US"/>
          </a:p>
        </p:txBody>
      </p:sp>
    </p:spTree>
    <p:extLst>
      <p:ext uri="{BB962C8B-B14F-4D97-AF65-F5344CB8AC3E}">
        <p14:creationId xmlns:p14="http://schemas.microsoft.com/office/powerpoint/2010/main" val="12871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30</a:t>
            </a:fld>
            <a:endParaRPr lang="en-US"/>
          </a:p>
        </p:txBody>
      </p:sp>
    </p:spTree>
    <p:extLst>
      <p:ext uri="{BB962C8B-B14F-4D97-AF65-F5344CB8AC3E}">
        <p14:creationId xmlns:p14="http://schemas.microsoft.com/office/powerpoint/2010/main" val="1698812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31</a:t>
            </a:fld>
            <a:endParaRPr lang="en-US"/>
          </a:p>
        </p:txBody>
      </p:sp>
    </p:spTree>
    <p:extLst>
      <p:ext uri="{BB962C8B-B14F-4D97-AF65-F5344CB8AC3E}">
        <p14:creationId xmlns:p14="http://schemas.microsoft.com/office/powerpoint/2010/main" val="409532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32</a:t>
            </a:fld>
            <a:endParaRPr lang="en-US"/>
          </a:p>
        </p:txBody>
      </p:sp>
    </p:spTree>
    <p:extLst>
      <p:ext uri="{BB962C8B-B14F-4D97-AF65-F5344CB8AC3E}">
        <p14:creationId xmlns:p14="http://schemas.microsoft.com/office/powerpoint/2010/main" val="2858441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33</a:t>
            </a:fld>
            <a:endParaRPr lang="en-US"/>
          </a:p>
        </p:txBody>
      </p:sp>
    </p:spTree>
    <p:extLst>
      <p:ext uri="{BB962C8B-B14F-4D97-AF65-F5344CB8AC3E}">
        <p14:creationId xmlns:p14="http://schemas.microsoft.com/office/powerpoint/2010/main" val="2790669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34</a:t>
            </a:fld>
            <a:endParaRPr lang="en-US"/>
          </a:p>
        </p:txBody>
      </p:sp>
    </p:spTree>
    <p:extLst>
      <p:ext uri="{BB962C8B-B14F-4D97-AF65-F5344CB8AC3E}">
        <p14:creationId xmlns:p14="http://schemas.microsoft.com/office/powerpoint/2010/main" val="3525051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35</a:t>
            </a:fld>
            <a:endParaRPr lang="en-US"/>
          </a:p>
        </p:txBody>
      </p:sp>
    </p:spTree>
    <p:extLst>
      <p:ext uri="{BB962C8B-B14F-4D97-AF65-F5344CB8AC3E}">
        <p14:creationId xmlns:p14="http://schemas.microsoft.com/office/powerpoint/2010/main" val="387267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7</a:t>
            </a:fld>
            <a:endParaRPr lang="en-US"/>
          </a:p>
        </p:txBody>
      </p:sp>
    </p:spTree>
    <p:extLst>
      <p:ext uri="{BB962C8B-B14F-4D97-AF65-F5344CB8AC3E}">
        <p14:creationId xmlns:p14="http://schemas.microsoft.com/office/powerpoint/2010/main" val="2105307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36</a:t>
            </a:fld>
            <a:endParaRPr lang="en-US"/>
          </a:p>
        </p:txBody>
      </p:sp>
    </p:spTree>
    <p:extLst>
      <p:ext uri="{BB962C8B-B14F-4D97-AF65-F5344CB8AC3E}">
        <p14:creationId xmlns:p14="http://schemas.microsoft.com/office/powerpoint/2010/main" val="242505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41</a:t>
            </a:fld>
            <a:endParaRPr lang="en-US"/>
          </a:p>
        </p:txBody>
      </p:sp>
    </p:spTree>
    <p:extLst>
      <p:ext uri="{BB962C8B-B14F-4D97-AF65-F5344CB8AC3E}">
        <p14:creationId xmlns:p14="http://schemas.microsoft.com/office/powerpoint/2010/main" val="3139819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42</a:t>
            </a:fld>
            <a:endParaRPr lang="en-US"/>
          </a:p>
        </p:txBody>
      </p:sp>
    </p:spTree>
    <p:extLst>
      <p:ext uri="{BB962C8B-B14F-4D97-AF65-F5344CB8AC3E}">
        <p14:creationId xmlns:p14="http://schemas.microsoft.com/office/powerpoint/2010/main" val="549138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43</a:t>
            </a:fld>
            <a:endParaRPr lang="en-US"/>
          </a:p>
        </p:txBody>
      </p:sp>
    </p:spTree>
    <p:extLst>
      <p:ext uri="{BB962C8B-B14F-4D97-AF65-F5344CB8AC3E}">
        <p14:creationId xmlns:p14="http://schemas.microsoft.com/office/powerpoint/2010/main" val="2370536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44</a:t>
            </a:fld>
            <a:endParaRPr lang="en-US"/>
          </a:p>
        </p:txBody>
      </p:sp>
    </p:spTree>
    <p:extLst>
      <p:ext uri="{BB962C8B-B14F-4D97-AF65-F5344CB8AC3E}">
        <p14:creationId xmlns:p14="http://schemas.microsoft.com/office/powerpoint/2010/main" val="1105898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45</a:t>
            </a:fld>
            <a:endParaRPr lang="en-US"/>
          </a:p>
        </p:txBody>
      </p:sp>
    </p:spTree>
    <p:extLst>
      <p:ext uri="{BB962C8B-B14F-4D97-AF65-F5344CB8AC3E}">
        <p14:creationId xmlns:p14="http://schemas.microsoft.com/office/powerpoint/2010/main" val="980803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46</a:t>
            </a:fld>
            <a:endParaRPr lang="en-US"/>
          </a:p>
        </p:txBody>
      </p:sp>
    </p:spTree>
    <p:extLst>
      <p:ext uri="{BB962C8B-B14F-4D97-AF65-F5344CB8AC3E}">
        <p14:creationId xmlns:p14="http://schemas.microsoft.com/office/powerpoint/2010/main" val="3855053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47</a:t>
            </a:fld>
            <a:endParaRPr lang="en-US"/>
          </a:p>
        </p:txBody>
      </p:sp>
    </p:spTree>
    <p:extLst>
      <p:ext uri="{BB962C8B-B14F-4D97-AF65-F5344CB8AC3E}">
        <p14:creationId xmlns:p14="http://schemas.microsoft.com/office/powerpoint/2010/main" val="354104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15</a:t>
            </a:fld>
            <a:endParaRPr lang="en-US"/>
          </a:p>
        </p:txBody>
      </p:sp>
    </p:spTree>
    <p:extLst>
      <p:ext uri="{BB962C8B-B14F-4D97-AF65-F5344CB8AC3E}">
        <p14:creationId xmlns:p14="http://schemas.microsoft.com/office/powerpoint/2010/main" val="89142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19</a:t>
            </a:fld>
            <a:endParaRPr lang="en-US"/>
          </a:p>
        </p:txBody>
      </p:sp>
    </p:spTree>
    <p:extLst>
      <p:ext uri="{BB962C8B-B14F-4D97-AF65-F5344CB8AC3E}">
        <p14:creationId xmlns:p14="http://schemas.microsoft.com/office/powerpoint/2010/main" val="452824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20</a:t>
            </a:fld>
            <a:endParaRPr lang="en-US"/>
          </a:p>
        </p:txBody>
      </p:sp>
    </p:spTree>
    <p:extLst>
      <p:ext uri="{BB962C8B-B14F-4D97-AF65-F5344CB8AC3E}">
        <p14:creationId xmlns:p14="http://schemas.microsoft.com/office/powerpoint/2010/main" val="1565456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7076E491-27A7-4ED9-A8BD-C588D9841D8D}" type="slidenum">
              <a:rPr lang="en-US" smtClean="0"/>
              <a:t>21</a:t>
            </a:fld>
            <a:endParaRPr lang="en-US"/>
          </a:p>
        </p:txBody>
      </p:sp>
    </p:spTree>
    <p:extLst>
      <p:ext uri="{BB962C8B-B14F-4D97-AF65-F5344CB8AC3E}">
        <p14:creationId xmlns:p14="http://schemas.microsoft.com/office/powerpoint/2010/main" val="347068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22</a:t>
            </a:fld>
            <a:endParaRPr lang="en-US"/>
          </a:p>
        </p:txBody>
      </p:sp>
    </p:spTree>
    <p:extLst>
      <p:ext uri="{BB962C8B-B14F-4D97-AF65-F5344CB8AC3E}">
        <p14:creationId xmlns:p14="http://schemas.microsoft.com/office/powerpoint/2010/main" val="404785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7076E491-27A7-4ED9-A8BD-C588D9841D8D}" type="slidenum">
              <a:rPr lang="en-US" smtClean="0"/>
              <a:t>23</a:t>
            </a:fld>
            <a:endParaRPr lang="en-US"/>
          </a:p>
        </p:txBody>
      </p:sp>
    </p:spTree>
    <p:extLst>
      <p:ext uri="{BB962C8B-B14F-4D97-AF65-F5344CB8AC3E}">
        <p14:creationId xmlns:p14="http://schemas.microsoft.com/office/powerpoint/2010/main" val="2253098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24</a:t>
            </a:fld>
            <a:endParaRPr lang="en-US"/>
          </a:p>
        </p:txBody>
      </p:sp>
    </p:spTree>
    <p:extLst>
      <p:ext uri="{BB962C8B-B14F-4D97-AF65-F5344CB8AC3E}">
        <p14:creationId xmlns:p14="http://schemas.microsoft.com/office/powerpoint/2010/main" val="3861789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2E3-5E89-4298-A4C8-9E43C484610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1524F61-7ADF-4405-9041-9414062E20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4063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72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CA62-43C4-4738-ABD8-93F55C3268A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A7622A-386C-440E-99D1-1EDC97AB447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48003D-4ED1-4674-82A7-BE9834D6DA94}"/>
              </a:ext>
            </a:extLst>
          </p:cNvPr>
          <p:cNvSpPr>
            <a:spLocks noGrp="1"/>
          </p:cNvSpPr>
          <p:nvPr>
            <p:ph type="dt" sz="half" idx="10"/>
          </p:nvPr>
        </p:nvSpPr>
        <p:spPr>
          <a:xfrm>
            <a:off x="838200" y="6356350"/>
            <a:ext cx="2743200" cy="365125"/>
          </a:xfrm>
          <a:prstGeom prst="rect">
            <a:avLst/>
          </a:prstGeom>
        </p:spPr>
        <p:txBody>
          <a:bodyPr/>
          <a:lstStyle/>
          <a:p>
            <a:fld id="{2BC6C10D-053E-44A0-A3F0-3312CD409AAE}" type="datetimeFigureOut">
              <a:rPr lang="en-US" smtClean="0"/>
              <a:t>9/9/2021</a:t>
            </a:fld>
            <a:endParaRPr lang="en-US"/>
          </a:p>
        </p:txBody>
      </p:sp>
      <p:sp>
        <p:nvSpPr>
          <p:cNvPr id="5" name="Footer Placeholder 4">
            <a:extLst>
              <a:ext uri="{FF2B5EF4-FFF2-40B4-BE49-F238E27FC236}">
                <a16:creationId xmlns:a16="http://schemas.microsoft.com/office/drawing/2014/main" id="{8E55255B-C938-44C8-8A1A-169B84E8345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398538-429B-4F8C-B812-48821437A335}"/>
              </a:ext>
            </a:extLst>
          </p:cNvPr>
          <p:cNvSpPr>
            <a:spLocks noGrp="1"/>
          </p:cNvSpPr>
          <p:nvPr>
            <p:ph type="sldNum" sz="quarter" idx="12"/>
          </p:nvPr>
        </p:nvSpPr>
        <p:spPr>
          <a:xfrm>
            <a:off x="8610600" y="6356350"/>
            <a:ext cx="2743200" cy="365125"/>
          </a:xfrm>
          <a:prstGeom prst="rect">
            <a:avLst/>
          </a:prstGeom>
        </p:spPr>
        <p:txBody>
          <a:bodyPr/>
          <a:lstStyle/>
          <a:p>
            <a:fld id="{2387FC98-E853-4F72-AA2C-8DDB5C2A0525}" type="slidenum">
              <a:rPr lang="en-US" smtClean="0"/>
              <a:t>‹#›</a:t>
            </a:fld>
            <a:endParaRPr lang="en-US"/>
          </a:p>
        </p:txBody>
      </p:sp>
    </p:spTree>
    <p:extLst>
      <p:ext uri="{BB962C8B-B14F-4D97-AF65-F5344CB8AC3E}">
        <p14:creationId xmlns:p14="http://schemas.microsoft.com/office/powerpoint/2010/main" val="319605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13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5407-4CAB-4917-9E15-42C9205E68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84F07-E223-47B0-B7A8-4F98BF1FCE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32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AAD3-78AA-4D96-9BDC-42366BF33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0230B0-9616-490F-A67D-AB2DD52632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4927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D800-1D4A-4C51-8AAB-63E8A20FD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DF8F45-22E7-4B4B-B37A-FD81EC5F5067}"/>
              </a:ext>
            </a:extLst>
          </p:cNvPr>
          <p:cNvSpPr>
            <a:spLocks noGrp="1"/>
          </p:cNvSpPr>
          <p:nvPr>
            <p:ph sz="half" idx="1"/>
          </p:nvPr>
        </p:nvSpPr>
        <p:spPr>
          <a:xfrm>
            <a:off x="278363" y="1131109"/>
            <a:ext cx="5402423" cy="50458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DC498E-46F7-4B89-B677-6B59A5B20D83}"/>
              </a:ext>
            </a:extLst>
          </p:cNvPr>
          <p:cNvSpPr>
            <a:spLocks noGrp="1"/>
          </p:cNvSpPr>
          <p:nvPr>
            <p:ph sz="half" idx="2"/>
          </p:nvPr>
        </p:nvSpPr>
        <p:spPr>
          <a:xfrm>
            <a:off x="6503437" y="1131109"/>
            <a:ext cx="5402423" cy="50458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3729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7F7E-E36D-44F4-A4F7-8251D2809398}"/>
              </a:ext>
            </a:extLst>
          </p:cNvPr>
          <p:cNvSpPr>
            <a:spLocks noGrp="1"/>
          </p:cNvSpPr>
          <p:nvPr>
            <p:ph type="title"/>
          </p:nvPr>
        </p:nvSpPr>
        <p:spPr>
          <a:xfrm>
            <a:off x="278363" y="215836"/>
            <a:ext cx="11627498" cy="73588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478C04-9DD6-4732-95C1-811D36E63076}"/>
              </a:ext>
            </a:extLst>
          </p:cNvPr>
          <p:cNvSpPr>
            <a:spLocks noGrp="1"/>
          </p:cNvSpPr>
          <p:nvPr>
            <p:ph type="body" idx="1"/>
          </p:nvPr>
        </p:nvSpPr>
        <p:spPr>
          <a:xfrm>
            <a:off x="278363" y="1139992"/>
            <a:ext cx="57192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14D783-170D-4759-8F2B-1B36122F2F70}"/>
              </a:ext>
            </a:extLst>
          </p:cNvPr>
          <p:cNvSpPr>
            <a:spLocks noGrp="1"/>
          </p:cNvSpPr>
          <p:nvPr>
            <p:ph sz="half" idx="2"/>
          </p:nvPr>
        </p:nvSpPr>
        <p:spPr>
          <a:xfrm>
            <a:off x="278364" y="1963904"/>
            <a:ext cx="5719212"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29F5FB3-4702-472B-B942-35BF04BE9B69}"/>
              </a:ext>
            </a:extLst>
          </p:cNvPr>
          <p:cNvSpPr>
            <a:spLocks noGrp="1"/>
          </p:cNvSpPr>
          <p:nvPr>
            <p:ph type="body" sz="quarter" idx="3"/>
          </p:nvPr>
        </p:nvSpPr>
        <p:spPr>
          <a:xfrm>
            <a:off x="6172200" y="1139992"/>
            <a:ext cx="571921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E00F1-424F-4841-BC61-6768E91806C0}"/>
              </a:ext>
            </a:extLst>
          </p:cNvPr>
          <p:cNvSpPr>
            <a:spLocks noGrp="1"/>
          </p:cNvSpPr>
          <p:nvPr>
            <p:ph sz="quarter" idx="4"/>
          </p:nvPr>
        </p:nvSpPr>
        <p:spPr>
          <a:xfrm>
            <a:off x="6172199" y="1963904"/>
            <a:ext cx="5719211"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818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D114-5C06-4775-9EA1-B2ABB1A6C8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136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47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8998-235A-4DC1-8AD0-B710350D13E0}"/>
              </a:ext>
            </a:extLst>
          </p:cNvPr>
          <p:cNvSpPr>
            <a:spLocks noGrp="1"/>
          </p:cNvSpPr>
          <p:nvPr>
            <p:ph type="title"/>
          </p:nvPr>
        </p:nvSpPr>
        <p:spPr>
          <a:xfrm>
            <a:off x="286140" y="215835"/>
            <a:ext cx="4485886" cy="1062459"/>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6770697-60E4-4937-86C0-B01C2B9BCBD7}"/>
              </a:ext>
            </a:extLst>
          </p:cNvPr>
          <p:cNvSpPr>
            <a:spLocks noGrp="1"/>
          </p:cNvSpPr>
          <p:nvPr>
            <p:ph idx="1"/>
          </p:nvPr>
        </p:nvSpPr>
        <p:spPr>
          <a:xfrm>
            <a:off x="5183188" y="215835"/>
            <a:ext cx="6730448" cy="58957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9C5D7E6-DC60-41B7-9A00-78A85668F527}"/>
              </a:ext>
            </a:extLst>
          </p:cNvPr>
          <p:cNvSpPr>
            <a:spLocks noGrp="1"/>
          </p:cNvSpPr>
          <p:nvPr>
            <p:ph type="body" sz="half" idx="2"/>
          </p:nvPr>
        </p:nvSpPr>
        <p:spPr>
          <a:xfrm>
            <a:off x="278364" y="1380931"/>
            <a:ext cx="4493662" cy="47306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589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C264-E4D6-4A6A-98C8-B785A75639DF}"/>
              </a:ext>
            </a:extLst>
          </p:cNvPr>
          <p:cNvSpPr>
            <a:spLocks noGrp="1"/>
          </p:cNvSpPr>
          <p:nvPr>
            <p:ph type="title"/>
          </p:nvPr>
        </p:nvSpPr>
        <p:spPr>
          <a:xfrm>
            <a:off x="286140" y="215835"/>
            <a:ext cx="4485886" cy="1249071"/>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44AD6DB-C035-4555-ABCE-F81E068331E8}"/>
              </a:ext>
            </a:extLst>
          </p:cNvPr>
          <p:cNvSpPr>
            <a:spLocks noGrp="1"/>
          </p:cNvSpPr>
          <p:nvPr>
            <p:ph type="pic" idx="1"/>
          </p:nvPr>
        </p:nvSpPr>
        <p:spPr>
          <a:xfrm>
            <a:off x="5183188" y="215835"/>
            <a:ext cx="6722672" cy="59423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E849B-18B9-450E-AF25-12885FE6B90B}"/>
              </a:ext>
            </a:extLst>
          </p:cNvPr>
          <p:cNvSpPr>
            <a:spLocks noGrp="1"/>
          </p:cNvSpPr>
          <p:nvPr>
            <p:ph type="body" sz="half" idx="2"/>
          </p:nvPr>
        </p:nvSpPr>
        <p:spPr>
          <a:xfrm>
            <a:off x="286140" y="1464906"/>
            <a:ext cx="4485886" cy="469329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89180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DDB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B7629-FD07-4981-8419-8E1754991119}"/>
              </a:ext>
            </a:extLst>
          </p:cNvPr>
          <p:cNvSpPr>
            <a:spLocks noGrp="1"/>
          </p:cNvSpPr>
          <p:nvPr>
            <p:ph type="title"/>
          </p:nvPr>
        </p:nvSpPr>
        <p:spPr>
          <a:xfrm>
            <a:off x="278363" y="215835"/>
            <a:ext cx="11627498" cy="7358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3A6F7B0-7E3A-46D4-AC7F-2582CEDAD8B2}"/>
              </a:ext>
            </a:extLst>
          </p:cNvPr>
          <p:cNvSpPr>
            <a:spLocks noGrp="1"/>
          </p:cNvSpPr>
          <p:nvPr>
            <p:ph type="body" idx="1"/>
          </p:nvPr>
        </p:nvSpPr>
        <p:spPr>
          <a:xfrm>
            <a:off x="278363" y="1354975"/>
            <a:ext cx="11627498" cy="48219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7B11975-22CF-424D-A282-1313A98E75E4}"/>
              </a:ext>
            </a:extLst>
          </p:cNvPr>
          <p:cNvSpPr txBox="1"/>
          <p:nvPr userDrawn="1"/>
        </p:nvSpPr>
        <p:spPr>
          <a:xfrm>
            <a:off x="4801277" y="6437735"/>
            <a:ext cx="2581669" cy="276999"/>
          </a:xfrm>
          <a:prstGeom prst="rect">
            <a:avLst/>
          </a:prstGeom>
          <a:noFill/>
        </p:spPr>
        <p:txBody>
          <a:bodyPr wrap="none" rtlCol="0">
            <a:spAutoFit/>
          </a:bodyPr>
          <a:lstStyle/>
          <a:p>
            <a:pPr algn="ctr"/>
            <a:r>
              <a:rPr lang="en-US" sz="1200" kern="1200" dirty="0">
                <a:solidFill>
                  <a:schemeClr val="tx1">
                    <a:tint val="75000"/>
                  </a:schemeClr>
                </a:solidFill>
                <a:latin typeface="+mn-lt"/>
                <a:ea typeface="+mn-ea"/>
                <a:cs typeface="+mn-cs"/>
              </a:rPr>
              <a:t>Event-Driven Architecture in the Cloud</a:t>
            </a:r>
          </a:p>
        </p:txBody>
      </p:sp>
      <p:pic>
        <p:nvPicPr>
          <p:cNvPr id="8" name="Picture 7">
            <a:extLst>
              <a:ext uri="{FF2B5EF4-FFF2-40B4-BE49-F238E27FC236}">
                <a16:creationId xmlns:a16="http://schemas.microsoft.com/office/drawing/2014/main" id="{8A85463C-0E79-493D-83B4-5E063AF67EBF}"/>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D08FBFF9-F67F-4646-B6C6-0AF17F03DDE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63485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7302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12.xml"/><Relationship Id="rId16"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1B57A8-56AD-4D8E-9020-69B148A9C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48712"/>
            <a:ext cx="1713186" cy="1109288"/>
          </a:xfrm>
          <a:prstGeom prst="rect">
            <a:avLst/>
          </a:prstGeom>
        </p:spPr>
      </p:pic>
    </p:spTree>
    <p:extLst>
      <p:ext uri="{BB962C8B-B14F-4D97-AF65-F5344CB8AC3E}">
        <p14:creationId xmlns:p14="http://schemas.microsoft.com/office/powerpoint/2010/main" val="389960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1.48148E-6 L -2.29167E-6 -0.15509 " pathEditMode="relative" rAng="0" ptsTypes="AA">
                                      <p:cBhvr>
                                        <p:cTn id="6" dur="250" fill="hold"/>
                                        <p:tgtEl>
                                          <p:spTgt spid="2"/>
                                        </p:tgtEl>
                                        <p:attrNameLst>
                                          <p:attrName>ppt_x</p:attrName>
                                          <p:attrName>ppt_y</p:attrName>
                                        </p:attrNameLst>
                                      </p:cBhvr>
                                      <p:rCtr x="0"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341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4" name="Picture 3">
            <a:extLst>
              <a:ext uri="{FF2B5EF4-FFF2-40B4-BE49-F238E27FC236}">
                <a16:creationId xmlns:a16="http://schemas.microsoft.com/office/drawing/2014/main" id="{CD31FB0E-07AD-421F-9704-9A540DB67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314092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5" name="Picture 4">
            <a:extLst>
              <a:ext uri="{FF2B5EF4-FFF2-40B4-BE49-F238E27FC236}">
                <a16:creationId xmlns:a16="http://schemas.microsoft.com/office/drawing/2014/main" id="{57D9560D-5992-4D41-9455-0C34BD8A1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176939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194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3308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C08F-2DBE-4D76-B7C0-63447BE4696C}"/>
              </a:ext>
            </a:extLst>
          </p:cNvPr>
          <p:cNvSpPr>
            <a:spLocks noGrp="1"/>
          </p:cNvSpPr>
          <p:nvPr>
            <p:ph type="title"/>
          </p:nvPr>
        </p:nvSpPr>
        <p:spPr/>
        <p:txBody>
          <a:bodyPr/>
          <a:lstStyle/>
          <a:p>
            <a:r>
              <a:rPr lang="en-US" dirty="0"/>
              <a:t>Event-Driven Architecture</a:t>
            </a:r>
          </a:p>
        </p:txBody>
      </p:sp>
      <p:sp>
        <p:nvSpPr>
          <p:cNvPr id="3" name="Rectangle: Rounded Corners 2">
            <a:extLst>
              <a:ext uri="{FF2B5EF4-FFF2-40B4-BE49-F238E27FC236}">
                <a16:creationId xmlns:a16="http://schemas.microsoft.com/office/drawing/2014/main" id="{A09D7234-72F1-4B62-9217-0CD49F7736F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006858C5-1828-4D1E-9609-BBBF8BF6D032}"/>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6B681DEE-8B72-4443-93EC-561F1D092EF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80264AC8-6EAD-45BB-952F-98427630E307}"/>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CF92B79D-B7EA-4788-BAC8-EDF49F84EA5D}"/>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F222E3C-2571-4059-A87E-F4D629919112}"/>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F76178-36FF-4B74-BBD5-89A258C7B350}"/>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F02D16B-4B27-4FC2-AFF5-97CF493E2C9C}"/>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693AAF1-7A8B-444B-98E3-B2E428635E50}"/>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73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par>
                                <p:cTn id="36" presetID="22" presetClass="entr" presetSubtype="2"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3253860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Process Flow</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75" name="Group 74">
            <a:extLst>
              <a:ext uri="{FF2B5EF4-FFF2-40B4-BE49-F238E27FC236}">
                <a16:creationId xmlns:a16="http://schemas.microsoft.com/office/drawing/2014/main" id="{B8E58C6E-0C19-4174-BB07-55DE1E269A93}"/>
              </a:ext>
            </a:extLst>
          </p:cNvPr>
          <p:cNvGrpSpPr/>
          <p:nvPr/>
        </p:nvGrpSpPr>
        <p:grpSpPr>
          <a:xfrm>
            <a:off x="278361" y="2176667"/>
            <a:ext cx="3875308" cy="1314635"/>
            <a:chOff x="278361" y="2176667"/>
            <a:chExt cx="3875308" cy="1314635"/>
          </a:xfrm>
        </p:grpSpPr>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76" name="Group 75">
            <a:extLst>
              <a:ext uri="{FF2B5EF4-FFF2-40B4-BE49-F238E27FC236}">
                <a16:creationId xmlns:a16="http://schemas.microsoft.com/office/drawing/2014/main" id="{C9F073ED-A096-4E11-A933-47032086E5EA}"/>
              </a:ext>
            </a:extLst>
          </p:cNvPr>
          <p:cNvGrpSpPr/>
          <p:nvPr/>
        </p:nvGrpSpPr>
        <p:grpSpPr>
          <a:xfrm>
            <a:off x="293919" y="3491302"/>
            <a:ext cx="3837289" cy="1289303"/>
            <a:chOff x="293919" y="3491302"/>
            <a:chExt cx="3837289" cy="1289303"/>
          </a:xfrm>
        </p:grpSpPr>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75263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up)">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up)">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wipe(up)">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fltVal val="0"/>
                                          </p:val>
                                        </p:tav>
                                        <p:tav tm="100000">
                                          <p:val>
                                            <p:strVal val="#ppt_w"/>
                                          </p:val>
                                        </p:tav>
                                      </p:tavLst>
                                    </p:anim>
                                    <p:anim calcmode="lin" valueType="num">
                                      <p:cBhvr>
                                        <p:cTn id="33" dur="1000" fill="hold"/>
                                        <p:tgtEl>
                                          <p:spTgt spid="13"/>
                                        </p:tgtEl>
                                        <p:attrNameLst>
                                          <p:attrName>ppt_h</p:attrName>
                                        </p:attrNameLst>
                                      </p:cBhvr>
                                      <p:tavLst>
                                        <p:tav tm="0">
                                          <p:val>
                                            <p:fltVal val="0"/>
                                          </p:val>
                                        </p:tav>
                                        <p:tav tm="100000">
                                          <p:val>
                                            <p:strVal val="#ppt_h"/>
                                          </p:val>
                                        </p:tav>
                                      </p:tavLst>
                                    </p:anim>
                                    <p:anim calcmode="lin" valueType="num">
                                      <p:cBhvr>
                                        <p:cTn id="34" dur="1000" fill="hold"/>
                                        <p:tgtEl>
                                          <p:spTgt spid="13"/>
                                        </p:tgtEl>
                                        <p:attrNameLst>
                                          <p:attrName>style.rotation</p:attrName>
                                        </p:attrNameLst>
                                      </p:cBhvr>
                                      <p:tavLst>
                                        <p:tav tm="0">
                                          <p:val>
                                            <p:fltVal val="90"/>
                                          </p:val>
                                        </p:tav>
                                        <p:tav tm="100000">
                                          <p:val>
                                            <p:fltVal val="0"/>
                                          </p:val>
                                        </p:tav>
                                      </p:tavLst>
                                    </p:anim>
                                    <p:animEffect transition="in" filter="fade">
                                      <p:cBhvr>
                                        <p:cTn id="35" dur="1000"/>
                                        <p:tgtEl>
                                          <p:spTgt spid="13"/>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wipe(left)">
                                      <p:cBhvr>
                                        <p:cTn id="57" dur="500"/>
                                        <p:tgtEl>
                                          <p:spTgt spid="79"/>
                                        </p:tgtEl>
                                      </p:cBhvr>
                                    </p:animEffect>
                                  </p:childTnLst>
                                </p:cTn>
                              </p:par>
                              <p:par>
                                <p:cTn id="58" presetID="22" presetClass="entr" presetSubtype="8"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par>
                                <p:cTn id="61" presetID="22" presetClass="entr" presetSubtype="8"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wipe(left)">
                                      <p:cBhvr>
                                        <p:cTn id="63" dur="500"/>
                                        <p:tgtEl>
                                          <p:spTgt spid="8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63" grpId="0"/>
      <p:bldP spid="72" grpId="0"/>
      <p:bldP spid="73" grpId="0"/>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2267-7C37-43AD-8946-313BD7EA5564}"/>
              </a:ext>
            </a:extLst>
          </p:cNvPr>
          <p:cNvSpPr>
            <a:spLocks noGrp="1"/>
          </p:cNvSpPr>
          <p:nvPr>
            <p:ph type="title"/>
          </p:nvPr>
        </p:nvSpPr>
        <p:spPr/>
        <p:txBody>
          <a:bodyPr/>
          <a:lstStyle/>
          <a:p>
            <a:r>
              <a:rPr lang="en-US" dirty="0"/>
              <a:t>Not Queue Based Processing</a:t>
            </a:r>
          </a:p>
        </p:txBody>
      </p:sp>
      <p:sp>
        <p:nvSpPr>
          <p:cNvPr id="3" name="Title 1">
            <a:extLst>
              <a:ext uri="{FF2B5EF4-FFF2-40B4-BE49-F238E27FC236}">
                <a16:creationId xmlns:a16="http://schemas.microsoft.com/office/drawing/2014/main" id="{0B4C928B-C52B-43CA-B6AA-C606FEEC912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5" name="Rectangle: Rounded Corners 4">
            <a:extLst>
              <a:ext uri="{FF2B5EF4-FFF2-40B4-BE49-F238E27FC236}">
                <a16:creationId xmlns:a16="http://schemas.microsoft.com/office/drawing/2014/main" id="{79561D34-404B-41E0-A95C-762A47EC13DD}"/>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6" name="Straight Arrow Connector 5">
            <a:extLst>
              <a:ext uri="{FF2B5EF4-FFF2-40B4-BE49-F238E27FC236}">
                <a16:creationId xmlns:a16="http://schemas.microsoft.com/office/drawing/2014/main" id="{F7B7F0C7-5E40-48AF-B097-670291AC4CE9}"/>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75FA5D8C-4EAA-450D-835D-F168FE76C81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456197B-8E6E-4749-BBD9-C3FE5530AF02}"/>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8E3A3C1A-EA15-4870-9150-671372D94E2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11" name="Straight Arrow Connector 10">
            <a:extLst>
              <a:ext uri="{FF2B5EF4-FFF2-40B4-BE49-F238E27FC236}">
                <a16:creationId xmlns:a16="http://schemas.microsoft.com/office/drawing/2014/main" id="{3AE1EBAA-8C3E-46C4-92DB-468167EE9F8F}"/>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02BE229-25C6-4897-BEA5-8990259527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4" name="Rectangle: Rounded Corners 13">
            <a:extLst>
              <a:ext uri="{FF2B5EF4-FFF2-40B4-BE49-F238E27FC236}">
                <a16:creationId xmlns:a16="http://schemas.microsoft.com/office/drawing/2014/main" id="{754117BA-2E61-47C0-B6A8-891D0B64594E}"/>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5CC1FF28-1500-428D-BA69-25B0FD3F7A8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BCD5C85-05AE-489C-AC69-321AB842CD07}"/>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8" name="Rectangle: Rounded Corners 17">
            <a:extLst>
              <a:ext uri="{FF2B5EF4-FFF2-40B4-BE49-F238E27FC236}">
                <a16:creationId xmlns:a16="http://schemas.microsoft.com/office/drawing/2014/main" id="{79780717-D402-4962-9D56-1D8045EFAA5E}"/>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9" name="Straight Arrow Connector 18">
            <a:extLst>
              <a:ext uri="{FF2B5EF4-FFF2-40B4-BE49-F238E27FC236}">
                <a16:creationId xmlns:a16="http://schemas.microsoft.com/office/drawing/2014/main" id="{1B0AC55B-DC70-41A7-8B55-E2AAAF3C2537}"/>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4014618-750A-4352-96CA-F92877397A0F}"/>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22" name="Rectangle: Rounded Corners 21">
            <a:extLst>
              <a:ext uri="{FF2B5EF4-FFF2-40B4-BE49-F238E27FC236}">
                <a16:creationId xmlns:a16="http://schemas.microsoft.com/office/drawing/2014/main" id="{8BD86C3D-4745-4318-A4A1-0AB7E2E72AC3}"/>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21" name="Flowchart: Magnetic Disk 20">
            <a:extLst>
              <a:ext uri="{FF2B5EF4-FFF2-40B4-BE49-F238E27FC236}">
                <a16:creationId xmlns:a16="http://schemas.microsoft.com/office/drawing/2014/main" id="{F24E2E07-74D4-44EF-8D81-A4483F1B81A3}"/>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24" name="Flowchart: Magnetic Disk 23">
            <a:extLst>
              <a:ext uri="{FF2B5EF4-FFF2-40B4-BE49-F238E27FC236}">
                <a16:creationId xmlns:a16="http://schemas.microsoft.com/office/drawing/2014/main" id="{E2DF2DE8-AA65-4082-9177-A0E9AC2637E9}"/>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5" name="Rectangle: Rounded Corners 24">
            <a:extLst>
              <a:ext uri="{FF2B5EF4-FFF2-40B4-BE49-F238E27FC236}">
                <a16:creationId xmlns:a16="http://schemas.microsoft.com/office/drawing/2014/main" id="{73299107-FB81-43CA-86F6-D45CC010A35F}"/>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6" name="Flowchart: Magnetic Disk 25">
            <a:extLst>
              <a:ext uri="{FF2B5EF4-FFF2-40B4-BE49-F238E27FC236}">
                <a16:creationId xmlns:a16="http://schemas.microsoft.com/office/drawing/2014/main" id="{E4650BC6-676C-4354-B24F-773DA95E7A21}"/>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7" name="Rectangle: Rounded Corners 26">
            <a:extLst>
              <a:ext uri="{FF2B5EF4-FFF2-40B4-BE49-F238E27FC236}">
                <a16:creationId xmlns:a16="http://schemas.microsoft.com/office/drawing/2014/main" id="{1E5FCA90-C921-4A35-9381-B46F4D3D69D4}"/>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9" name="Straight Arrow Connector 28">
            <a:extLst>
              <a:ext uri="{FF2B5EF4-FFF2-40B4-BE49-F238E27FC236}">
                <a16:creationId xmlns:a16="http://schemas.microsoft.com/office/drawing/2014/main" id="{B34DFADD-6008-4562-92CB-FA53F1486B02}"/>
              </a:ext>
            </a:extLst>
          </p:cNvPr>
          <p:cNvCxnSpPr>
            <a:cxnSpLocks/>
            <a:stCxn id="18" idx="3"/>
            <a:endCxn id="21"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0A8BB16-B3C8-49EF-BD1C-6F0DF08C37AB}"/>
              </a:ext>
            </a:extLst>
          </p:cNvPr>
          <p:cNvCxnSpPr>
            <a:stCxn id="21" idx="3"/>
            <a:endCxn id="22"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669B83A-5682-4348-A45F-3474C815B732}"/>
              </a:ext>
            </a:extLst>
          </p:cNvPr>
          <p:cNvCxnSpPr>
            <a:stCxn id="24" idx="3"/>
            <a:endCxn id="25"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6B1C1E4-4016-4933-9C3D-43FA2D52CCAC}"/>
              </a:ext>
            </a:extLst>
          </p:cNvPr>
          <p:cNvCxnSpPr>
            <a:stCxn id="26" idx="3"/>
            <a:endCxn id="27"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AED8F7A-848D-4018-88C7-90213D45B72B}"/>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41" name="TextBox 40">
            <a:extLst>
              <a:ext uri="{FF2B5EF4-FFF2-40B4-BE49-F238E27FC236}">
                <a16:creationId xmlns:a16="http://schemas.microsoft.com/office/drawing/2014/main" id="{4C82D17C-CF58-4A97-A357-B36B05ACA998}"/>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42" name="TextBox 41">
            <a:extLst>
              <a:ext uri="{FF2B5EF4-FFF2-40B4-BE49-F238E27FC236}">
                <a16:creationId xmlns:a16="http://schemas.microsoft.com/office/drawing/2014/main" id="{56F16C8E-7E4C-4761-B576-A32DF1BD019D}"/>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45" name="TextBox 44">
            <a:extLst>
              <a:ext uri="{FF2B5EF4-FFF2-40B4-BE49-F238E27FC236}">
                <a16:creationId xmlns:a16="http://schemas.microsoft.com/office/drawing/2014/main" id="{A6AF0CB6-959B-41A4-B396-853BB6F4F956}"/>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cxnSp>
        <p:nvCxnSpPr>
          <p:cNvPr id="36" name="Straight Arrow Connector 35">
            <a:extLst>
              <a:ext uri="{FF2B5EF4-FFF2-40B4-BE49-F238E27FC236}">
                <a16:creationId xmlns:a16="http://schemas.microsoft.com/office/drawing/2014/main" id="{F16B13D7-B9A0-49E7-B411-94EE64D64C7A}"/>
              </a:ext>
            </a:extLst>
          </p:cNvPr>
          <p:cNvCxnSpPr>
            <a:cxnSpLocks/>
          </p:cNvCxnSpPr>
          <p:nvPr/>
        </p:nvCxnSpPr>
        <p:spPr>
          <a:xfrm flipV="1">
            <a:off x="3416902" y="3221797"/>
            <a:ext cx="3486535" cy="12904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C04F218-3ABA-490B-9163-5B0E95C81844}"/>
              </a:ext>
            </a:extLst>
          </p:cNvPr>
          <p:cNvCxnSpPr>
            <a:cxnSpLocks/>
            <a:stCxn id="18" idx="3"/>
          </p:cNvCxnSpPr>
          <p:nvPr/>
        </p:nvCxnSpPr>
        <p:spPr>
          <a:xfrm>
            <a:off x="3416902" y="4512249"/>
            <a:ext cx="3486535" cy="4307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EE7235B6-734D-4539-A550-D366C096F852}"/>
              </a:ext>
            </a:extLst>
          </p:cNvPr>
          <p:cNvSpPr txBox="1"/>
          <p:nvPr/>
        </p:nvSpPr>
        <p:spPr>
          <a:xfrm rot="20383115">
            <a:off x="4038832" y="3428993"/>
            <a:ext cx="2459969" cy="369332"/>
          </a:xfrm>
          <a:prstGeom prst="rect">
            <a:avLst/>
          </a:prstGeom>
          <a:noFill/>
        </p:spPr>
        <p:txBody>
          <a:bodyPr wrap="none" rtlCol="0">
            <a:spAutoFit/>
          </a:bodyPr>
          <a:lstStyle/>
          <a:p>
            <a:r>
              <a:rPr lang="en-US" dirty="0"/>
              <a:t>Send Message to Queue</a:t>
            </a:r>
          </a:p>
        </p:txBody>
      </p:sp>
      <p:sp>
        <p:nvSpPr>
          <p:cNvPr id="47" name="TextBox 46">
            <a:extLst>
              <a:ext uri="{FF2B5EF4-FFF2-40B4-BE49-F238E27FC236}">
                <a16:creationId xmlns:a16="http://schemas.microsoft.com/office/drawing/2014/main" id="{854DC37D-D4A8-4AA2-8FA0-CBE098E04C4A}"/>
              </a:ext>
            </a:extLst>
          </p:cNvPr>
          <p:cNvSpPr txBox="1"/>
          <p:nvPr/>
        </p:nvSpPr>
        <p:spPr>
          <a:xfrm rot="320369">
            <a:off x="4151860" y="439011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160044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500"/>
                                        <p:tgtEl>
                                          <p:spTgt spid="4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par>
                                <p:cTn id="58" presetID="22" presetClass="entr" presetSubtype="8"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left)">
                                      <p:cBhvr>
                                        <p:cTn id="63" dur="500"/>
                                        <p:tgtEl>
                                          <p:spTgt spid="47"/>
                                        </p:tgtEl>
                                      </p:cBhvr>
                                    </p:animEffect>
                                  </p:childTnLst>
                                </p:cTn>
                              </p:par>
                              <p:par>
                                <p:cTn id="64" presetID="22" presetClass="entr" presetSubtype="8"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left)">
                                      <p:cBhvr>
                                        <p:cTn id="69" dur="500"/>
                                        <p:tgtEl>
                                          <p:spTgt spid="2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up)">
                                      <p:cBhvr>
                                        <p:cTn id="77" dur="500"/>
                                        <p:tgtEl>
                                          <p:spTgt spid="3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up)">
                                      <p:cBhvr>
                                        <p:cTn id="80" dur="500"/>
                                        <p:tgtEl>
                                          <p:spTgt spid="22"/>
                                        </p:tgtEl>
                                      </p:cBhvr>
                                    </p:animEffect>
                                  </p:childTnLst>
                                </p:cTn>
                              </p:par>
                              <p:par>
                                <p:cTn id="81" presetID="22" presetClass="entr" presetSubtype="1"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up)">
                                      <p:cBhvr>
                                        <p:cTn id="83" dur="500"/>
                                        <p:tgtEl>
                                          <p:spTgt spid="35"/>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up)">
                                      <p:cBhvr>
                                        <p:cTn id="86" dur="500"/>
                                        <p:tgtEl>
                                          <p:spTgt spid="25"/>
                                        </p:tgtEl>
                                      </p:cBhvr>
                                    </p:animEffect>
                                  </p:childTnLst>
                                </p:cTn>
                              </p:par>
                              <p:par>
                                <p:cTn id="87" presetID="22" presetClass="entr" presetSubtype="1"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up)">
                                      <p:cBhvr>
                                        <p:cTn id="95" dur="500"/>
                                        <p:tgtEl>
                                          <p:spTgt spid="40"/>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wipe(up)">
                                      <p:cBhvr>
                                        <p:cTn id="98" dur="500"/>
                                        <p:tgtEl>
                                          <p:spTgt spid="41"/>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up)">
                                      <p:cBhvr>
                                        <p:cTn id="10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p:bldP spid="14" grpId="0" animBg="1"/>
      <p:bldP spid="16" grpId="0"/>
      <p:bldP spid="18" grpId="0" animBg="1"/>
      <p:bldP spid="20" grpId="0"/>
      <p:bldP spid="22" grpId="0" animBg="1"/>
      <p:bldP spid="21" grpId="0" animBg="1"/>
      <p:bldP spid="24" grpId="0" animBg="1"/>
      <p:bldP spid="25" grpId="0" animBg="1"/>
      <p:bldP spid="26" grpId="0" animBg="1"/>
      <p:bldP spid="27" grpId="0" animBg="1"/>
      <p:bldP spid="40" grpId="0"/>
      <p:bldP spid="41" grpId="0"/>
      <p:bldP spid="42" grpId="0"/>
      <p:bldP spid="45" grpId="0"/>
      <p:bldP spid="46" grpId="0"/>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 Consumption Models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ED22C433-9F7C-42EB-ADB9-B54FB52351F5}"/>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4F1A5D71-037C-4EFE-8950-4FD25E412B21}"/>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25126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E7438B-E1F3-42AB-AF66-46D94AABF2FD}"/>
              </a:ext>
            </a:extLst>
          </p:cNvPr>
          <p:cNvSpPr/>
          <p:nvPr/>
        </p:nvSpPr>
        <p:spPr>
          <a:xfrm>
            <a:off x="3586915" y="-91175"/>
            <a:ext cx="5018170" cy="1446550"/>
          </a:xfrm>
          <a:prstGeom prst="rect">
            <a:avLst/>
          </a:prstGeom>
          <a:noFill/>
        </p:spPr>
        <p:txBody>
          <a:bodyPr wrap="none" lIns="91440" tIns="45720" rIns="91440" bIns="45720">
            <a:spAutoFit/>
          </a:bodyPr>
          <a:lstStyle/>
          <a:p>
            <a:pPr algn="ctr"/>
            <a:r>
              <a:rPr lang="en-US" sz="8800" b="1" cap="none" spc="0" dirty="0">
                <a:ln w="12700">
                  <a:solidFill>
                    <a:schemeClr val="tx1"/>
                  </a:solidFill>
                  <a:prstDash val="solid"/>
                </a:ln>
                <a:solidFill>
                  <a:srgbClr val="FF0000"/>
                </a:solidFill>
                <a:effectLst>
                  <a:outerShdw dist="38100" dir="2640000" algn="bl" rotWithShape="0">
                    <a:schemeClr val="accent1"/>
                  </a:outerShdw>
                </a:effectLst>
              </a:rPr>
              <a:t>Thank You</a:t>
            </a:r>
          </a:p>
        </p:txBody>
      </p:sp>
      <p:pic>
        <p:nvPicPr>
          <p:cNvPr id="1028" name="Picture 4" descr="Novation Systems">
            <a:extLst>
              <a:ext uri="{FF2B5EF4-FFF2-40B4-BE49-F238E27FC236}">
                <a16:creationId xmlns:a16="http://schemas.microsoft.com/office/drawing/2014/main" id="{9ED3CF3C-F658-4194-80EA-F4D24993A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79" y="4507293"/>
            <a:ext cx="381000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dromeda Galactic Solutions">
            <a:extLst>
              <a:ext uri="{FF2B5EF4-FFF2-40B4-BE49-F238E27FC236}">
                <a16:creationId xmlns:a16="http://schemas.microsoft.com/office/drawing/2014/main" id="{D1710E78-0049-444D-AC53-AC674CEC2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651" y="4745419"/>
            <a:ext cx="38100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C3CA06E-33F0-4D81-9C6B-F04C05351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9723" y="4745419"/>
            <a:ext cx="1234161" cy="1703067"/>
          </a:xfrm>
          <a:prstGeom prst="rect">
            <a:avLst/>
          </a:prstGeom>
        </p:spPr>
      </p:pic>
      <p:pic>
        <p:nvPicPr>
          <p:cNvPr id="7" name="Picture 6">
            <a:extLst>
              <a:ext uri="{FF2B5EF4-FFF2-40B4-BE49-F238E27FC236}">
                <a16:creationId xmlns:a16="http://schemas.microsoft.com/office/drawing/2014/main" id="{41F3AAC3-46D2-453D-85E3-9D0695E9C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2195512"/>
            <a:ext cx="3810000" cy="2466975"/>
          </a:xfrm>
          <a:prstGeom prst="rect">
            <a:avLst/>
          </a:prstGeom>
        </p:spPr>
      </p:pic>
    </p:spTree>
    <p:extLst>
      <p:ext uri="{BB962C8B-B14F-4D97-AF65-F5344CB8AC3E}">
        <p14:creationId xmlns:p14="http://schemas.microsoft.com/office/powerpoint/2010/main" val="234250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15509 " pathEditMode="relative" rAng="0" ptsTypes="AA">
                                      <p:cBhvr>
                                        <p:cTn id="6" dur="250" fill="hold"/>
                                        <p:tgtEl>
                                          <p:spTgt spid="7"/>
                                        </p:tgtEl>
                                        <p:attrNameLst>
                                          <p:attrName>ppt_x</p:attrName>
                                          <p:attrName>ppt_y</p:attrName>
                                        </p:attrNameLst>
                                      </p:cBhvr>
                                      <p:rCtr x="0" y="-7755"/>
                                    </p:animMotion>
                                  </p:childTnLst>
                                </p:cTn>
                              </p:par>
                              <p:par>
                                <p:cTn id="7" presetID="53" presetClass="entr" presetSubtype="16"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500" fill="hold"/>
                                        <p:tgtEl>
                                          <p:spTgt spid="1028"/>
                                        </p:tgtEl>
                                        <p:attrNameLst>
                                          <p:attrName>ppt_w</p:attrName>
                                        </p:attrNameLst>
                                      </p:cBhvr>
                                      <p:tavLst>
                                        <p:tav tm="0">
                                          <p:val>
                                            <p:fltVal val="0"/>
                                          </p:val>
                                        </p:tav>
                                        <p:tav tm="100000">
                                          <p:val>
                                            <p:strVal val="#ppt_w"/>
                                          </p:val>
                                        </p:tav>
                                      </p:tavLst>
                                    </p:anim>
                                    <p:anim calcmode="lin" valueType="num">
                                      <p:cBhvr>
                                        <p:cTn id="10" dur="500" fill="hold"/>
                                        <p:tgtEl>
                                          <p:spTgt spid="1028"/>
                                        </p:tgtEl>
                                        <p:attrNameLst>
                                          <p:attrName>ppt_h</p:attrName>
                                        </p:attrNameLst>
                                      </p:cBhvr>
                                      <p:tavLst>
                                        <p:tav tm="0">
                                          <p:val>
                                            <p:fltVal val="0"/>
                                          </p:val>
                                        </p:tav>
                                        <p:tav tm="100000">
                                          <p:val>
                                            <p:strVal val="#ppt_h"/>
                                          </p:val>
                                        </p:tav>
                                      </p:tavLst>
                                    </p:anim>
                                    <p:animEffect transition="in" filter="fade">
                                      <p:cBhvr>
                                        <p:cTn id="11" dur="500"/>
                                        <p:tgtEl>
                                          <p:spTgt spid="1028"/>
                                        </p:tgtEl>
                                      </p:cBhvr>
                                    </p:animEffect>
                                  </p:childTnLst>
                                </p:cTn>
                              </p:par>
                              <p:par>
                                <p:cTn id="12" presetID="53" presetClass="entr" presetSubtype="16" fill="hold" nodeType="withEffect">
                                  <p:stCondLst>
                                    <p:cond delay="0"/>
                                  </p:stCondLst>
                                  <p:childTnLst>
                                    <p:set>
                                      <p:cBhvr>
                                        <p:cTn id="13" dur="1" fill="hold">
                                          <p:stCondLst>
                                            <p:cond delay="0"/>
                                          </p:stCondLst>
                                        </p:cTn>
                                        <p:tgtEl>
                                          <p:spTgt spid="1032"/>
                                        </p:tgtEl>
                                        <p:attrNameLst>
                                          <p:attrName>style.visibility</p:attrName>
                                        </p:attrNameLst>
                                      </p:cBhvr>
                                      <p:to>
                                        <p:strVal val="visible"/>
                                      </p:to>
                                    </p:set>
                                    <p:anim calcmode="lin" valueType="num">
                                      <p:cBhvr>
                                        <p:cTn id="14" dur="500" fill="hold"/>
                                        <p:tgtEl>
                                          <p:spTgt spid="1032"/>
                                        </p:tgtEl>
                                        <p:attrNameLst>
                                          <p:attrName>ppt_w</p:attrName>
                                        </p:attrNameLst>
                                      </p:cBhvr>
                                      <p:tavLst>
                                        <p:tav tm="0">
                                          <p:val>
                                            <p:fltVal val="0"/>
                                          </p:val>
                                        </p:tav>
                                        <p:tav tm="100000">
                                          <p:val>
                                            <p:strVal val="#ppt_w"/>
                                          </p:val>
                                        </p:tav>
                                      </p:tavLst>
                                    </p:anim>
                                    <p:anim calcmode="lin" valueType="num">
                                      <p:cBhvr>
                                        <p:cTn id="15" dur="500" fill="hold"/>
                                        <p:tgtEl>
                                          <p:spTgt spid="1032"/>
                                        </p:tgtEl>
                                        <p:attrNameLst>
                                          <p:attrName>ppt_h</p:attrName>
                                        </p:attrNameLst>
                                      </p:cBhvr>
                                      <p:tavLst>
                                        <p:tav tm="0">
                                          <p:val>
                                            <p:fltVal val="0"/>
                                          </p:val>
                                        </p:tav>
                                        <p:tav tm="100000">
                                          <p:val>
                                            <p:strVal val="#ppt_h"/>
                                          </p:val>
                                        </p:tav>
                                      </p:tavLst>
                                    </p:anim>
                                    <p:animEffect transition="in" filter="fade">
                                      <p:cBhvr>
                                        <p:cTn id="16" dur="500"/>
                                        <p:tgtEl>
                                          <p:spTgt spid="1032"/>
                                        </p:tgtEl>
                                      </p:cBhvr>
                                    </p:animEffect>
                                  </p:childTnLst>
                                </p:cTn>
                              </p:par>
                              <p:par>
                                <p:cTn id="17" presetID="53" presetClass="entr" presetSubtype="16"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Consumer Processing Variations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A7F992DE-8358-4C75-A692-507CD5615EEC}"/>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6" name="Rectangle: Rounded Corners 15">
            <a:extLst>
              <a:ext uri="{FF2B5EF4-FFF2-40B4-BE49-F238E27FC236}">
                <a16:creationId xmlns:a16="http://schemas.microsoft.com/office/drawing/2014/main" id="{1C8F04A9-C71E-473C-A117-0353B10E53DE}"/>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7" name="Rectangle: Rounded Corners 16">
            <a:extLst>
              <a:ext uri="{FF2B5EF4-FFF2-40B4-BE49-F238E27FC236}">
                <a16:creationId xmlns:a16="http://schemas.microsoft.com/office/drawing/2014/main" id="{8551D7D3-A091-4466-A5EE-BA7B0D565892}"/>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8571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External Event Sources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7EB626B-BEEA-43AF-B847-2264DD07C9DC}"/>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3AD324C-8EA7-4E1B-9386-ADE98CE33129}"/>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F131E60-6B40-49C6-B488-96C8BFBAC5C8}"/>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B4FBF95-A9C0-4D62-8CA3-D32E701EE07D}"/>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AAB14BA-EBE6-47B7-8E81-09B59C8966D5}"/>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5F99A5-E8D9-44F1-9ECD-C5A933E5AC8F}"/>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959DB11-8C0B-40AE-9F06-CD4696FF0C5C}"/>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BA229FE-A318-41C3-84AD-242C0AABE2E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448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Multiple Consumer </a:t>
            </a:r>
            <a:r>
              <a:rPr lang="en-US" dirty="0" err="1"/>
              <a:t>Instrances</a:t>
            </a:r>
            <a:endParaRPr lang="en-US" dirty="0"/>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9F357EA5-C2F1-483E-AA48-988EFA4EA3FD}"/>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ECE3840B-55AF-4CD9-B81B-C10355FD5E7E}"/>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EA2942EE-21D6-4035-9269-1179E452F0FD}"/>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AA204002-0485-4FCA-A756-E39A4D4A30F0}"/>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2" name="Rectangle: Rounded Corners 21">
            <a:extLst>
              <a:ext uri="{FF2B5EF4-FFF2-40B4-BE49-F238E27FC236}">
                <a16:creationId xmlns:a16="http://schemas.microsoft.com/office/drawing/2014/main" id="{8B3A7FBD-2F71-4151-9112-DF151E0E8CA6}"/>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3" name="Rectangle: Rounded Corners 22">
            <a:extLst>
              <a:ext uri="{FF2B5EF4-FFF2-40B4-BE49-F238E27FC236}">
                <a16:creationId xmlns:a16="http://schemas.microsoft.com/office/drawing/2014/main" id="{FAD6FCA1-C756-4EB3-AAD7-6E3E9388A0DC}"/>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4" name="Rectangle: Rounded Corners 23">
            <a:extLst>
              <a:ext uri="{FF2B5EF4-FFF2-40B4-BE49-F238E27FC236}">
                <a16:creationId xmlns:a16="http://schemas.microsoft.com/office/drawing/2014/main" id="{55465E6E-A805-4A66-9828-4B6B22A0C774}"/>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5" name="Rectangle: Rounded Corners 24">
            <a:extLst>
              <a:ext uri="{FF2B5EF4-FFF2-40B4-BE49-F238E27FC236}">
                <a16:creationId xmlns:a16="http://schemas.microsoft.com/office/drawing/2014/main" id="{4317E409-BE97-4687-949E-E671A8A78601}"/>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6" name="Rectangle: Rounded Corners 25">
            <a:extLst>
              <a:ext uri="{FF2B5EF4-FFF2-40B4-BE49-F238E27FC236}">
                <a16:creationId xmlns:a16="http://schemas.microsoft.com/office/drawing/2014/main" id="{FB39DACF-34AC-4A21-A112-F32AA1C3BF0E}"/>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8" name="Straight Arrow Connector 27">
            <a:extLst>
              <a:ext uri="{FF2B5EF4-FFF2-40B4-BE49-F238E27FC236}">
                <a16:creationId xmlns:a16="http://schemas.microsoft.com/office/drawing/2014/main" id="{31D39715-4628-4ABE-B22D-BCD2BF8172A4}"/>
              </a:ext>
            </a:extLst>
          </p:cNvPr>
          <p:cNvCxnSpPr>
            <a:stCxn id="15"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449B5DC-7203-4A6A-BA75-DFA542E63797}"/>
              </a:ext>
            </a:extLst>
          </p:cNvPr>
          <p:cNvCxnSpPr>
            <a:stCxn id="16"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DFA654B-6780-43C7-877E-1EEFF33A6A01}"/>
              </a:ext>
            </a:extLst>
          </p:cNvPr>
          <p:cNvCxnSpPr>
            <a:stCxn id="21"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D36F4C0-BCAF-44B1-B268-05F0F9EB7883}"/>
              </a:ext>
            </a:extLst>
          </p:cNvPr>
          <p:cNvCxnSpPr>
            <a:stCxn id="22"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4CC311D-BAD5-4049-9F89-B6A3860B4E4C}"/>
              </a:ext>
            </a:extLst>
          </p:cNvPr>
          <p:cNvCxnSpPr>
            <a:cxnSpLocks/>
            <a:stCxn id="24"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3CE7112-2631-4839-B7E6-84D3CF47D986}"/>
              </a:ext>
            </a:extLst>
          </p:cNvPr>
          <p:cNvCxnSpPr>
            <a:stCxn id="25"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11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right)">
                                      <p:cBhvr>
                                        <p:cTn id="38" dur="500"/>
                                        <p:tgtEl>
                                          <p:spTgt spid="32"/>
                                        </p:tgtEl>
                                      </p:cBhvr>
                                    </p:animEffect>
                                  </p:childTnLst>
                                </p:cTn>
                              </p:par>
                              <p:par>
                                <p:cTn id="39" presetID="22" presetClass="entr" presetSubtype="2"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right)">
                                      <p:cBhvr>
                                        <p:cTn id="41" dur="500"/>
                                        <p:tgtEl>
                                          <p:spTgt spid="34"/>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500"/>
                                        <p:tgtEl>
                                          <p:spTgt spid="38"/>
                                        </p:tgtEl>
                                      </p:cBhvr>
                                    </p:animEffect>
                                  </p:childTnLst>
                                </p:cTn>
                              </p:par>
                              <p:par>
                                <p:cTn id="58" presetID="22" presetClass="entr" presetSubtype="4"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down)">
                                      <p:cBhvr>
                                        <p:cTn id="6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P spid="21" grpId="0" animBg="1"/>
      <p:bldP spid="22" grpId="0" animBg="1"/>
      <p:bldP spid="23" grpId="0" animBg="1"/>
      <p:bldP spid="24"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When to use this architecture</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DB4B5D8-EE85-41AC-8A44-445431C9D8CF}"/>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EAB2C68B-1DD4-44AC-92C2-C7DCC4DBFD1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D69622CC-F594-48BD-B65A-F29D41EA99B0}"/>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A8DCDAB2-36CB-4A8C-B68F-572A00EA9295}"/>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3603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a:xfrm>
            <a:off x="-9037087" y="-41292"/>
            <a:ext cx="11627498" cy="735887"/>
          </a:xfrm>
        </p:spPr>
        <p:txBody>
          <a:bodyPr/>
          <a:lstStyle/>
          <a:p>
            <a:r>
              <a:rPr lang="en-US" dirty="0"/>
              <a:t>Benefits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409904" y="1465976"/>
            <a:ext cx="3512673" cy="2286220"/>
            <a:chOff x="409904" y="1465976"/>
            <a:chExt cx="3512673"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435132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21" name="Group 20">
            <a:extLst>
              <a:ext uri="{FF2B5EF4-FFF2-40B4-BE49-F238E27FC236}">
                <a16:creationId xmlns:a16="http://schemas.microsoft.com/office/drawing/2014/main" id="{551D02A6-B331-439D-BC2D-44ADF6F0E307}"/>
              </a:ext>
            </a:extLst>
          </p:cNvPr>
          <p:cNvGrpSpPr/>
          <p:nvPr/>
        </p:nvGrpSpPr>
        <p:grpSpPr>
          <a:xfrm>
            <a:off x="8292748" y="1465974"/>
            <a:ext cx="3504898" cy="2286222"/>
            <a:chOff x="8292748" y="1465974"/>
            <a:chExt cx="3504898" cy="2286222"/>
          </a:xfrm>
        </p:grpSpPr>
        <p:pic>
          <p:nvPicPr>
            <p:cNvPr id="12" name="Picture 11">
              <a:extLst>
                <a:ext uri="{FF2B5EF4-FFF2-40B4-BE49-F238E27FC236}">
                  <a16:creationId xmlns:a16="http://schemas.microsoft.com/office/drawing/2014/main" id="{D3B0DC28-1E5F-4C11-ACC8-FB8C892D33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6" name="Rectangle 15">
              <a:extLst>
                <a:ext uri="{FF2B5EF4-FFF2-40B4-BE49-F238E27FC236}">
                  <a16:creationId xmlns:a16="http://schemas.microsoft.com/office/drawing/2014/main" id="{05C32BF1-1798-4EE3-8F9D-DC903F8DAF96}"/>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341534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Drawbacks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2347690" y="146597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651697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79081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a:t>Limitations</a:t>
            </a:r>
            <a:endParaRPr lang="en-US" dirty="0"/>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960325" y="260908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7210659" y="260908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138525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272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 name="Picture 3">
            <a:extLst>
              <a:ext uri="{FF2B5EF4-FFF2-40B4-BE49-F238E27FC236}">
                <a16:creationId xmlns:a16="http://schemas.microsoft.com/office/drawing/2014/main" id="{06DABC38-131C-40AF-A6CB-F2589E75E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7" name="Picture 6">
            <a:extLst>
              <a:ext uri="{FF2B5EF4-FFF2-40B4-BE49-F238E27FC236}">
                <a16:creationId xmlns:a16="http://schemas.microsoft.com/office/drawing/2014/main" id="{F77455D0-4175-47BA-96A6-87FBF44284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10" name="Picture 9">
            <a:extLst>
              <a:ext uri="{FF2B5EF4-FFF2-40B4-BE49-F238E27FC236}">
                <a16:creationId xmlns:a16="http://schemas.microsoft.com/office/drawing/2014/main" id="{61E4D639-E868-4CFD-B8EA-5A40F93EFD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13" name="Picture 12">
            <a:extLst>
              <a:ext uri="{FF2B5EF4-FFF2-40B4-BE49-F238E27FC236}">
                <a16:creationId xmlns:a16="http://schemas.microsoft.com/office/drawing/2014/main" id="{6036F1B0-D0B6-4598-9471-3756277B8D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16" name="Picture 15">
            <a:extLst>
              <a:ext uri="{FF2B5EF4-FFF2-40B4-BE49-F238E27FC236}">
                <a16:creationId xmlns:a16="http://schemas.microsoft.com/office/drawing/2014/main" id="{D1BC5C94-F7EC-4898-8526-DB69013153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19" name="Picture 18">
            <a:extLst>
              <a:ext uri="{FF2B5EF4-FFF2-40B4-BE49-F238E27FC236}">
                <a16:creationId xmlns:a16="http://schemas.microsoft.com/office/drawing/2014/main" id="{DF19A1C6-ABB7-4DDF-94F9-FADBBB3F3D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22" name="Picture 21">
            <a:extLst>
              <a:ext uri="{FF2B5EF4-FFF2-40B4-BE49-F238E27FC236}">
                <a16:creationId xmlns:a16="http://schemas.microsoft.com/office/drawing/2014/main" id="{21FFE74C-C576-471F-8A09-5EE08E24DD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25" name="Picture 24">
            <a:extLst>
              <a:ext uri="{FF2B5EF4-FFF2-40B4-BE49-F238E27FC236}">
                <a16:creationId xmlns:a16="http://schemas.microsoft.com/office/drawing/2014/main" id="{14F17F77-5D85-4972-AC03-967EB34DC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28" name="Picture 27">
            <a:extLst>
              <a:ext uri="{FF2B5EF4-FFF2-40B4-BE49-F238E27FC236}">
                <a16:creationId xmlns:a16="http://schemas.microsoft.com/office/drawing/2014/main" id="{A7C0576D-A1E3-4360-88DA-5F5415F27A7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31" name="Picture 30">
            <a:extLst>
              <a:ext uri="{FF2B5EF4-FFF2-40B4-BE49-F238E27FC236}">
                <a16:creationId xmlns:a16="http://schemas.microsoft.com/office/drawing/2014/main" id="{38525718-A4BE-406E-ABDF-8134DE86E46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34" name="Picture 33">
            <a:extLst>
              <a:ext uri="{FF2B5EF4-FFF2-40B4-BE49-F238E27FC236}">
                <a16:creationId xmlns:a16="http://schemas.microsoft.com/office/drawing/2014/main" id="{9C6828D7-BE18-4183-B23A-F2F3B7E25A5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37" name="Picture 36">
            <a:extLst>
              <a:ext uri="{FF2B5EF4-FFF2-40B4-BE49-F238E27FC236}">
                <a16:creationId xmlns:a16="http://schemas.microsoft.com/office/drawing/2014/main" id="{1560FA93-2365-4907-9253-86DC9FF214B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40" name="Picture 39">
            <a:extLst>
              <a:ext uri="{FF2B5EF4-FFF2-40B4-BE49-F238E27FC236}">
                <a16:creationId xmlns:a16="http://schemas.microsoft.com/office/drawing/2014/main" id="{84FE9A54-B96D-47ED-A2AF-CFE57CA4497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43" name="Picture 42">
            <a:extLst>
              <a:ext uri="{FF2B5EF4-FFF2-40B4-BE49-F238E27FC236}">
                <a16:creationId xmlns:a16="http://schemas.microsoft.com/office/drawing/2014/main" id="{F3F8FBD4-6E40-44C9-A4E5-F7F7E83264F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46" name="Picture 45">
            <a:extLst>
              <a:ext uri="{FF2B5EF4-FFF2-40B4-BE49-F238E27FC236}">
                <a16:creationId xmlns:a16="http://schemas.microsoft.com/office/drawing/2014/main" id="{1EE1443F-4CEA-4E36-AF14-E025E1F8CDA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52" name="Picture 51">
            <a:extLst>
              <a:ext uri="{FF2B5EF4-FFF2-40B4-BE49-F238E27FC236}">
                <a16:creationId xmlns:a16="http://schemas.microsoft.com/office/drawing/2014/main" id="{DA46DFAF-88FF-4ABF-8177-9204FD8CD7F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55" name="Picture 54">
            <a:extLst>
              <a:ext uri="{FF2B5EF4-FFF2-40B4-BE49-F238E27FC236}">
                <a16:creationId xmlns:a16="http://schemas.microsoft.com/office/drawing/2014/main" id="{BAD57D11-D941-468D-A44A-783E38E7E2D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118386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50"/>
                                        <p:tgtEl>
                                          <p:spTgt spid="28"/>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50"/>
                                        <p:tgtEl>
                                          <p:spTgt spid="31"/>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250"/>
                                        <p:tgtEl>
                                          <p:spTgt spid="34"/>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250"/>
                                        <p:tgtEl>
                                          <p:spTgt spid="37"/>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250"/>
                                        <p:tgtEl>
                                          <p:spTgt spid="40"/>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250"/>
                                        <p:tgtEl>
                                          <p:spTgt spid="43"/>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250"/>
                                        <p:tgtEl>
                                          <p:spTgt spid="46"/>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250"/>
                                        <p:tgtEl>
                                          <p:spTgt spid="52"/>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250"/>
                                        <p:tgtEl>
                                          <p:spTgt spid="55"/>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212701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49"/>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4143151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29957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Why choose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8" name="Group 7">
            <a:extLst>
              <a:ext uri="{FF2B5EF4-FFF2-40B4-BE49-F238E27FC236}">
                <a16:creationId xmlns:a16="http://schemas.microsoft.com/office/drawing/2014/main" id="{AE1A1D38-E5B0-4097-A063-99AFB821E9C8}"/>
              </a:ext>
            </a:extLst>
          </p:cNvPr>
          <p:cNvGrpSpPr/>
          <p:nvPr/>
        </p:nvGrpSpPr>
        <p:grpSpPr>
          <a:xfrm>
            <a:off x="6843962" y="1288624"/>
            <a:ext cx="4064000" cy="1099134"/>
            <a:chOff x="6843962" y="1288624"/>
            <a:chExt cx="4064000" cy="1099134"/>
          </a:xfrm>
        </p:grpSpPr>
        <p:sp>
          <p:nvSpPr>
            <p:cNvPr id="6" name="Rectangle: Rounded Corners 5">
              <a:extLst>
                <a:ext uri="{FF2B5EF4-FFF2-40B4-BE49-F238E27FC236}">
                  <a16:creationId xmlns:a16="http://schemas.microsoft.com/office/drawing/2014/main" id="{4F9BAFFE-7974-44F4-A9A0-03A149F65463}"/>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EBAD5-CB73-4FA3-BEB4-1C0FBAFAC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53A7AD6E-6CB3-4A0A-8887-52685061F9EC}"/>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9" name="Group 8">
            <a:extLst>
              <a:ext uri="{FF2B5EF4-FFF2-40B4-BE49-F238E27FC236}">
                <a16:creationId xmlns:a16="http://schemas.microsoft.com/office/drawing/2014/main" id="{0C2EFAFB-4457-4561-A7B4-209D01445D90}"/>
              </a:ext>
            </a:extLst>
          </p:cNvPr>
          <p:cNvGrpSpPr/>
          <p:nvPr/>
        </p:nvGrpSpPr>
        <p:grpSpPr>
          <a:xfrm>
            <a:off x="6843962" y="2581769"/>
            <a:ext cx="4064000" cy="1099134"/>
            <a:chOff x="6843962" y="2581769"/>
            <a:chExt cx="4064000" cy="1099134"/>
          </a:xfrm>
        </p:grpSpPr>
        <p:sp>
          <p:nvSpPr>
            <p:cNvPr id="10" name="Rectangle: Rounded Corners 9">
              <a:extLst>
                <a:ext uri="{FF2B5EF4-FFF2-40B4-BE49-F238E27FC236}">
                  <a16:creationId xmlns:a16="http://schemas.microsoft.com/office/drawing/2014/main" id="{71F00B97-9936-430D-A981-53FCDBDAE150}"/>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BF1EFF5-EA17-45BA-AB02-6D6F138B96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2" name="TextBox 11">
              <a:extLst>
                <a:ext uri="{FF2B5EF4-FFF2-40B4-BE49-F238E27FC236}">
                  <a16:creationId xmlns:a16="http://schemas.microsoft.com/office/drawing/2014/main" id="{A2113FDB-6A71-4E8C-A402-4BC1F0A2BB38}"/>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9" name="Group 18">
            <a:extLst>
              <a:ext uri="{FF2B5EF4-FFF2-40B4-BE49-F238E27FC236}">
                <a16:creationId xmlns:a16="http://schemas.microsoft.com/office/drawing/2014/main" id="{FBCA561A-D265-4520-87FA-FC0590B0662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AF385E4E-D47D-4C28-9BCE-E9537099C089}"/>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CBB50A7-0159-40B6-95B6-84B5510289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6AFF099F-30F1-4B8C-B92A-18705B254967}"/>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20" name="Group 19">
            <a:extLst>
              <a:ext uri="{FF2B5EF4-FFF2-40B4-BE49-F238E27FC236}">
                <a16:creationId xmlns:a16="http://schemas.microsoft.com/office/drawing/2014/main" id="{A88A4F66-8F5A-47BA-9331-59B22F108033}"/>
              </a:ext>
            </a:extLst>
          </p:cNvPr>
          <p:cNvGrpSpPr/>
          <p:nvPr/>
        </p:nvGrpSpPr>
        <p:grpSpPr>
          <a:xfrm>
            <a:off x="6843962" y="5168059"/>
            <a:ext cx="4064000" cy="1099134"/>
            <a:chOff x="6843962" y="5168059"/>
            <a:chExt cx="4064000" cy="1099134"/>
          </a:xfrm>
        </p:grpSpPr>
        <p:sp>
          <p:nvSpPr>
            <p:cNvPr id="16" name="Rectangle: Rounded Corners 15">
              <a:extLst>
                <a:ext uri="{FF2B5EF4-FFF2-40B4-BE49-F238E27FC236}">
                  <a16:creationId xmlns:a16="http://schemas.microsoft.com/office/drawing/2014/main" id="{9E1B96F1-E038-468D-B8B3-AB5F65D4F451}"/>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DFBDCFC-9EAD-435C-A3AB-EB4EB82C1B5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8" name="TextBox 17">
              <a:extLst>
                <a:ext uri="{FF2B5EF4-FFF2-40B4-BE49-F238E27FC236}">
                  <a16:creationId xmlns:a16="http://schemas.microsoft.com/office/drawing/2014/main" id="{B777EDE5-FA8C-4026-8E7D-3C6CE115E035}"/>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4" name="Picture 23">
            <a:extLst>
              <a:ext uri="{FF2B5EF4-FFF2-40B4-BE49-F238E27FC236}">
                <a16:creationId xmlns:a16="http://schemas.microsoft.com/office/drawing/2014/main" id="{A2FD3408-B8AE-4197-AF76-8CB05EA0B4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5924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26" name="Rectangle 25">
            <a:extLst>
              <a:ext uri="{FF2B5EF4-FFF2-40B4-BE49-F238E27FC236}">
                <a16:creationId xmlns:a16="http://schemas.microsoft.com/office/drawing/2014/main" id="{4888A30C-4803-4D2E-BCEF-81174D97A4F0}"/>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2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CE259FC4-3164-473F-B1C6-B9116D9C8DBD}"/>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9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A0F344D7-4F05-4223-B0A2-F90231BBEA1B}"/>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5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1019388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2385F2AE-6346-4D86-ACC4-53B94DDDECF7}"/>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54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108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Scenario</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67625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56"/>
                                        </p:tgtEl>
                                      </p:cBhvr>
                                    </p:animEffect>
                                    <p:set>
                                      <p:cBhvr>
                                        <p:cTn id="16" dur="1" fill="hold">
                                          <p:stCondLst>
                                            <p:cond delay="499"/>
                                          </p:stCondLst>
                                        </p:cTn>
                                        <p:tgtEl>
                                          <p:spTgt spid="56"/>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5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6" grpId="0"/>
      <p:bldP spid="5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843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864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3C0EABF4-0BDD-4476-BEC2-0C33C9CEEE5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192980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19" name="Title 1">
            <a:extLst>
              <a:ext uri="{FF2B5EF4-FFF2-40B4-BE49-F238E27FC236}">
                <a16:creationId xmlns:a16="http://schemas.microsoft.com/office/drawing/2014/main" id="{13969DE8-9A13-4973-8418-DAD104194E0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13598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9" name="Title 1">
            <a:extLst>
              <a:ext uri="{FF2B5EF4-FFF2-40B4-BE49-F238E27FC236}">
                <a16:creationId xmlns:a16="http://schemas.microsoft.com/office/drawing/2014/main" id="{3C9A50BC-2939-423A-B6D3-7638B28274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0937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9" name="Title 1">
            <a:extLst>
              <a:ext uri="{FF2B5EF4-FFF2-40B4-BE49-F238E27FC236}">
                <a16:creationId xmlns:a16="http://schemas.microsoft.com/office/drawing/2014/main" id="{5DABD0CE-BF7E-4179-B8EB-FF645B3B780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087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27" name="Title 1">
            <a:extLst>
              <a:ext uri="{FF2B5EF4-FFF2-40B4-BE49-F238E27FC236}">
                <a16:creationId xmlns:a16="http://schemas.microsoft.com/office/drawing/2014/main" id="{D9210A09-2B75-4187-AD42-E971BE251F99}"/>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800670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3ABB2E8F-06B7-42F2-8BDE-B79B85EEB5B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612703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Event-Driven Architecture</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6530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8" name="TextBox 7">
            <a:extLst>
              <a:ext uri="{FF2B5EF4-FFF2-40B4-BE49-F238E27FC236}">
                <a16:creationId xmlns:a16="http://schemas.microsoft.com/office/drawing/2014/main" id="{4CB3F7B9-3834-4766-B382-CA64220BA097}"/>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12" name="TextBox 11">
            <a:extLst>
              <a:ext uri="{FF2B5EF4-FFF2-40B4-BE49-F238E27FC236}">
                <a16:creationId xmlns:a16="http://schemas.microsoft.com/office/drawing/2014/main" id="{C2DD02B9-275E-47AF-923A-70B34487185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13" name="TextBox 12">
            <a:extLst>
              <a:ext uri="{FF2B5EF4-FFF2-40B4-BE49-F238E27FC236}">
                <a16:creationId xmlns:a16="http://schemas.microsoft.com/office/drawing/2014/main" id="{12F22C87-B8EC-489B-8686-474C2305B5FB}"/>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14" name="TextBox 13">
            <a:extLst>
              <a:ext uri="{FF2B5EF4-FFF2-40B4-BE49-F238E27FC236}">
                <a16:creationId xmlns:a16="http://schemas.microsoft.com/office/drawing/2014/main" id="{F9311778-F693-4810-ABD8-CF621BFCF99E}"/>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6" name="Straight Connector 5">
            <a:extLst>
              <a:ext uri="{FF2B5EF4-FFF2-40B4-BE49-F238E27FC236}">
                <a16:creationId xmlns:a16="http://schemas.microsoft.com/office/drawing/2014/main" id="{EF7E9834-21F5-4335-826F-250646EF571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674CDA-F6FD-4CB5-9979-66AC3A5D25B0}"/>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6B5ECA-9F31-4771-9C49-78E302CA52FF}"/>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466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1618652" y="179973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27" y="191056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263" y="259664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263" y="317291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263" y="388925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188" y="4527370"/>
            <a:ext cx="445655" cy="445655"/>
          </a:xfrm>
          <a:prstGeom prst="rect">
            <a:avLst/>
          </a:prstGeom>
        </p:spPr>
      </p:pic>
    </p:spTree>
    <p:extLst>
      <p:ext uri="{BB962C8B-B14F-4D97-AF65-F5344CB8AC3E}">
        <p14:creationId xmlns:p14="http://schemas.microsoft.com/office/powerpoint/2010/main" val="339088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Enterprise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202282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4781725"/>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841973"/>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422210" y="2278237"/>
            <a:ext cx="11339803" cy="2308324"/>
          </a:xfrm>
          <a:prstGeom prst="rect">
            <a:avLst/>
          </a:prstGeom>
          <a:noFill/>
        </p:spPr>
        <p:txBody>
          <a:bodyPr wrap="square" rtlCol="0">
            <a:spAutoFit/>
          </a:bodyPr>
          <a:lstStyle/>
          <a:p>
            <a:pPr algn="ctr"/>
            <a:r>
              <a:rPr lang="en-US" sz="3600" dirty="0"/>
              <a:t>Enterprise architecture applies architecture principles and practices to guide organizations through the business, information, process, and technology changes necessary to execute their strategies.</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35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6A8-ACB5-4242-9302-5CB0C08D60D4}"/>
              </a:ext>
            </a:extLst>
          </p:cNvPr>
          <p:cNvSpPr>
            <a:spLocks noGrp="1"/>
          </p:cNvSpPr>
          <p:nvPr>
            <p:ph type="title"/>
          </p:nvPr>
        </p:nvSpPr>
        <p:spPr/>
        <p:txBody>
          <a:bodyPr/>
          <a:lstStyle/>
          <a:p>
            <a:r>
              <a:rPr lang="en-US" dirty="0"/>
              <a:t>Monolith</a:t>
            </a:r>
          </a:p>
        </p:txBody>
      </p:sp>
      <p:sp>
        <p:nvSpPr>
          <p:cNvPr id="4" name="Title 1">
            <a:extLst>
              <a:ext uri="{FF2B5EF4-FFF2-40B4-BE49-F238E27FC236}">
                <a16:creationId xmlns:a16="http://schemas.microsoft.com/office/drawing/2014/main" id="{6B767A68-337A-412F-B944-97A179CB4A7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14" name="Rectangle: Rounded Corners 13">
            <a:extLst>
              <a:ext uri="{FF2B5EF4-FFF2-40B4-BE49-F238E27FC236}">
                <a16:creationId xmlns:a16="http://schemas.microsoft.com/office/drawing/2014/main" id="{429DAB05-D045-4A9F-B260-04E75729A01E}"/>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15" name="Rectangle: Rounded Corners 14">
            <a:extLst>
              <a:ext uri="{FF2B5EF4-FFF2-40B4-BE49-F238E27FC236}">
                <a16:creationId xmlns:a16="http://schemas.microsoft.com/office/drawing/2014/main" id="{4FB5D784-5E1C-459C-8288-CCFFA7844406}"/>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16" name="Rectangle: Rounded Corners 15">
            <a:extLst>
              <a:ext uri="{FF2B5EF4-FFF2-40B4-BE49-F238E27FC236}">
                <a16:creationId xmlns:a16="http://schemas.microsoft.com/office/drawing/2014/main" id="{0E289873-721A-449A-A1F7-ED339BFD2069}"/>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17" name="Rectangle: Rounded Corners 16">
            <a:extLst>
              <a:ext uri="{FF2B5EF4-FFF2-40B4-BE49-F238E27FC236}">
                <a16:creationId xmlns:a16="http://schemas.microsoft.com/office/drawing/2014/main" id="{154C70C8-41D7-45EA-9F37-42DF9B3656E4}"/>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18" name="Rectangle: Rounded Corners 17">
            <a:extLst>
              <a:ext uri="{FF2B5EF4-FFF2-40B4-BE49-F238E27FC236}">
                <a16:creationId xmlns:a16="http://schemas.microsoft.com/office/drawing/2014/main" id="{A47F4F8E-0910-4EF6-865B-6AF251361333}"/>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19" name="Rectangle: Rounded Corners 18">
            <a:extLst>
              <a:ext uri="{FF2B5EF4-FFF2-40B4-BE49-F238E27FC236}">
                <a16:creationId xmlns:a16="http://schemas.microsoft.com/office/drawing/2014/main" id="{52102DF3-0B72-4709-82F2-401816CF8EE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20" name="Rectangle: Rounded Corners 19">
            <a:extLst>
              <a:ext uri="{FF2B5EF4-FFF2-40B4-BE49-F238E27FC236}">
                <a16:creationId xmlns:a16="http://schemas.microsoft.com/office/drawing/2014/main" id="{A51230B8-6CF2-4882-9969-2A5A36AE1765}"/>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21" name="Rectangle 20">
            <a:extLst>
              <a:ext uri="{FF2B5EF4-FFF2-40B4-BE49-F238E27FC236}">
                <a16:creationId xmlns:a16="http://schemas.microsoft.com/office/drawing/2014/main" id="{008E195F-AFE3-427A-94F5-8D2103FAB125}"/>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24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5D87-7597-4889-B7A6-309C26D7D727}"/>
              </a:ext>
            </a:extLst>
          </p:cNvPr>
          <p:cNvSpPr>
            <a:spLocks noGrp="1"/>
          </p:cNvSpPr>
          <p:nvPr>
            <p:ph type="title"/>
          </p:nvPr>
        </p:nvSpPr>
        <p:spPr/>
        <p:txBody>
          <a:bodyPr/>
          <a:lstStyle/>
          <a:p>
            <a:r>
              <a:rPr lang="en-US" dirty="0"/>
              <a:t>Microservices</a:t>
            </a:r>
          </a:p>
        </p:txBody>
      </p:sp>
      <p:sp>
        <p:nvSpPr>
          <p:cNvPr id="4" name="Title 1">
            <a:extLst>
              <a:ext uri="{FF2B5EF4-FFF2-40B4-BE49-F238E27FC236}">
                <a16:creationId xmlns:a16="http://schemas.microsoft.com/office/drawing/2014/main" id="{27E5343D-9142-47F4-8DC7-D7BF33EF5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5" name="Rectangle: Rounded Corners 4">
            <a:extLst>
              <a:ext uri="{FF2B5EF4-FFF2-40B4-BE49-F238E27FC236}">
                <a16:creationId xmlns:a16="http://schemas.microsoft.com/office/drawing/2014/main" id="{CCA3AAE7-9EFD-48E7-83FA-54881EC06D48}"/>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6" name="Rectangle: Rounded Corners 5">
            <a:extLst>
              <a:ext uri="{FF2B5EF4-FFF2-40B4-BE49-F238E27FC236}">
                <a16:creationId xmlns:a16="http://schemas.microsoft.com/office/drawing/2014/main" id="{483C032C-3865-4DF2-8E81-8235BA149D1F}"/>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8" name="Straight Connector 7">
            <a:extLst>
              <a:ext uri="{FF2B5EF4-FFF2-40B4-BE49-F238E27FC236}">
                <a16:creationId xmlns:a16="http://schemas.microsoft.com/office/drawing/2014/main" id="{EB43EC27-10BF-4DF6-8713-F1037729093B}"/>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D6CBB75A-6496-42C2-BAE8-A4041542266F}"/>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10" name="Rectangle: Rounded Corners 9">
            <a:extLst>
              <a:ext uri="{FF2B5EF4-FFF2-40B4-BE49-F238E27FC236}">
                <a16:creationId xmlns:a16="http://schemas.microsoft.com/office/drawing/2014/main" id="{AC34A9D7-D761-4E67-ABC3-C536062C0EC8}"/>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11" name="Rectangle: Rounded Corners 10">
            <a:extLst>
              <a:ext uri="{FF2B5EF4-FFF2-40B4-BE49-F238E27FC236}">
                <a16:creationId xmlns:a16="http://schemas.microsoft.com/office/drawing/2014/main" id="{C99DB29B-4AD1-46DA-9495-7A6EE16BC215}"/>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2" name="Rectangle: Rounded Corners 11">
            <a:extLst>
              <a:ext uri="{FF2B5EF4-FFF2-40B4-BE49-F238E27FC236}">
                <a16:creationId xmlns:a16="http://schemas.microsoft.com/office/drawing/2014/main" id="{42A3D0A9-BCE1-4A9A-9946-F49C552D5AB2}"/>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3" name="Rectangle: Rounded Corners 12">
            <a:extLst>
              <a:ext uri="{FF2B5EF4-FFF2-40B4-BE49-F238E27FC236}">
                <a16:creationId xmlns:a16="http://schemas.microsoft.com/office/drawing/2014/main" id="{ED04BF68-2C7A-4728-96EF-1E3BBDA1D5B4}"/>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5" name="Straight Arrow Connector 14">
            <a:extLst>
              <a:ext uri="{FF2B5EF4-FFF2-40B4-BE49-F238E27FC236}">
                <a16:creationId xmlns:a16="http://schemas.microsoft.com/office/drawing/2014/main" id="{93A15E28-ED6B-4FD0-99F9-655953DB05D1}"/>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4BE32D8-3543-4566-AD3D-E9B264BDBC5F}"/>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DB132F-65F0-4AF2-A00B-6E4E98DE8C12}"/>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C596193-CC95-444D-A384-58A823F641BC}"/>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24F58FF-22BD-4EAB-8481-5BF7A54C4F6A}"/>
              </a:ext>
            </a:extLst>
          </p:cNvPr>
          <p:cNvCxnSpPr>
            <a:cxnSpLocks/>
            <a:endCxn id="9"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3FB59B-F4D2-4F54-8D06-AC879B8A91C4}"/>
              </a:ext>
            </a:extLst>
          </p:cNvPr>
          <p:cNvCxnSpPr>
            <a:stCxn id="6" idx="3"/>
            <a:endCxn id="10"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92AFED-8A0F-4D31-8F49-E0C7D8D3B96F}"/>
              </a:ext>
            </a:extLst>
          </p:cNvPr>
          <p:cNvCxnSpPr>
            <a:endCxn id="11"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5ED70D-E5B5-49A2-BB36-E569066DFF57}"/>
              </a:ext>
            </a:extLst>
          </p:cNvPr>
          <p:cNvCxnSpPr>
            <a:cxnSpLocks/>
            <a:endCxn id="12"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F6948B-A44E-407E-A850-D06504F1B846}"/>
              </a:ext>
            </a:extLst>
          </p:cNvPr>
          <p:cNvCxnSpPr>
            <a:cxnSpLocks/>
            <a:endCxn id="13"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1970D8A-D38F-4201-B90B-EC163CD725BD}"/>
              </a:ext>
            </a:extLst>
          </p:cNvPr>
          <p:cNvCxnSpPr>
            <a:cxnSpLocks/>
            <a:stCxn id="9" idx="3"/>
            <a:endCxn id="11"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BEF395E-EA6F-4174-8461-48CEDB2600E7}"/>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ACBF689-98D2-40D2-A08D-DE8258ED4A3F}"/>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874A682-06C7-4A85-8B79-90C93219E2D2}"/>
              </a:ext>
            </a:extLst>
          </p:cNvPr>
          <p:cNvCxnSpPr>
            <a:stCxn id="12" idx="2"/>
            <a:endCxn id="13"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32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8"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2" presetClass="entr" presetSubtype="8"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22" presetClass="entr" presetSubtype="8"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left)">
                                      <p:cBhvr>
                                        <p:cTn id="69" dur="500"/>
                                        <p:tgtEl>
                                          <p:spTgt spid="42"/>
                                        </p:tgtEl>
                                      </p:cBhvr>
                                    </p:animEffect>
                                  </p:childTnLst>
                                </p:cTn>
                              </p:par>
                              <p:par>
                                <p:cTn id="70" presetID="22" presetClass="entr" presetSubtype="8"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par>
                                <p:cTn id="73" presetID="22" presetClass="entr" presetSubtype="1"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up)">
                                      <p:cBhvr>
                                        <p:cTn id="75" dur="500"/>
                                        <p:tgtEl>
                                          <p:spTgt spid="46"/>
                                        </p:tgtEl>
                                      </p:cBhvr>
                                    </p:animEffect>
                                  </p:childTnLst>
                                </p:cTn>
                              </p:par>
                              <p:par>
                                <p:cTn id="76" presetID="16" presetClass="entr" presetSubtype="42"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barn(outHorizontal)">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42"/>
                                        </p:tgtEl>
                                        <p:attrNameLst>
                                          <p:attrName>r</p:attrName>
                                        </p:attrNameLst>
                                      </p:cBhvr>
                                    </p:animRot>
                                    <p:animRot by="-240000">
                                      <p:cBhvr>
                                        <p:cTn id="83" dur="200" fill="hold">
                                          <p:stCondLst>
                                            <p:cond delay="200"/>
                                          </p:stCondLst>
                                        </p:cTn>
                                        <p:tgtEl>
                                          <p:spTgt spid="42"/>
                                        </p:tgtEl>
                                        <p:attrNameLst>
                                          <p:attrName>r</p:attrName>
                                        </p:attrNameLst>
                                      </p:cBhvr>
                                    </p:animRot>
                                    <p:animRot by="240000">
                                      <p:cBhvr>
                                        <p:cTn id="84" dur="200" fill="hold">
                                          <p:stCondLst>
                                            <p:cond delay="400"/>
                                          </p:stCondLst>
                                        </p:cTn>
                                        <p:tgtEl>
                                          <p:spTgt spid="42"/>
                                        </p:tgtEl>
                                        <p:attrNameLst>
                                          <p:attrName>r</p:attrName>
                                        </p:attrNameLst>
                                      </p:cBhvr>
                                    </p:animRot>
                                    <p:animRot by="-240000">
                                      <p:cBhvr>
                                        <p:cTn id="85" dur="200" fill="hold">
                                          <p:stCondLst>
                                            <p:cond delay="600"/>
                                          </p:stCondLst>
                                        </p:cTn>
                                        <p:tgtEl>
                                          <p:spTgt spid="42"/>
                                        </p:tgtEl>
                                        <p:attrNameLst>
                                          <p:attrName>r</p:attrName>
                                        </p:attrNameLst>
                                      </p:cBhvr>
                                    </p:animRot>
                                    <p:animRot by="120000">
                                      <p:cBhvr>
                                        <p:cTn id="86" dur="200" fill="hold">
                                          <p:stCondLst>
                                            <p:cond delay="800"/>
                                          </p:stCondLst>
                                        </p:cTn>
                                        <p:tgtEl>
                                          <p:spTgt spid="4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44"/>
                                        </p:tgtEl>
                                        <p:attrNameLst>
                                          <p:attrName>r</p:attrName>
                                        </p:attrNameLst>
                                      </p:cBhvr>
                                    </p:animRot>
                                    <p:animRot by="-240000">
                                      <p:cBhvr>
                                        <p:cTn id="89" dur="200" fill="hold">
                                          <p:stCondLst>
                                            <p:cond delay="200"/>
                                          </p:stCondLst>
                                        </p:cTn>
                                        <p:tgtEl>
                                          <p:spTgt spid="44"/>
                                        </p:tgtEl>
                                        <p:attrNameLst>
                                          <p:attrName>r</p:attrName>
                                        </p:attrNameLst>
                                      </p:cBhvr>
                                    </p:animRot>
                                    <p:animRot by="240000">
                                      <p:cBhvr>
                                        <p:cTn id="90" dur="200" fill="hold">
                                          <p:stCondLst>
                                            <p:cond delay="400"/>
                                          </p:stCondLst>
                                        </p:cTn>
                                        <p:tgtEl>
                                          <p:spTgt spid="44"/>
                                        </p:tgtEl>
                                        <p:attrNameLst>
                                          <p:attrName>r</p:attrName>
                                        </p:attrNameLst>
                                      </p:cBhvr>
                                    </p:animRot>
                                    <p:animRot by="-240000">
                                      <p:cBhvr>
                                        <p:cTn id="91" dur="200" fill="hold">
                                          <p:stCondLst>
                                            <p:cond delay="600"/>
                                          </p:stCondLst>
                                        </p:cTn>
                                        <p:tgtEl>
                                          <p:spTgt spid="44"/>
                                        </p:tgtEl>
                                        <p:attrNameLst>
                                          <p:attrName>r</p:attrName>
                                        </p:attrNameLst>
                                      </p:cBhvr>
                                    </p:animRot>
                                    <p:animRot by="120000">
                                      <p:cBhvr>
                                        <p:cTn id="92" dur="200" fill="hold">
                                          <p:stCondLst>
                                            <p:cond delay="800"/>
                                          </p:stCondLst>
                                        </p:cTn>
                                        <p:tgtEl>
                                          <p:spTgt spid="44"/>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46"/>
                                        </p:tgtEl>
                                        <p:attrNameLst>
                                          <p:attrName>r</p:attrName>
                                        </p:attrNameLst>
                                      </p:cBhvr>
                                    </p:animRot>
                                    <p:animRot by="-240000">
                                      <p:cBhvr>
                                        <p:cTn id="95" dur="200" fill="hold">
                                          <p:stCondLst>
                                            <p:cond delay="200"/>
                                          </p:stCondLst>
                                        </p:cTn>
                                        <p:tgtEl>
                                          <p:spTgt spid="46"/>
                                        </p:tgtEl>
                                        <p:attrNameLst>
                                          <p:attrName>r</p:attrName>
                                        </p:attrNameLst>
                                      </p:cBhvr>
                                    </p:animRot>
                                    <p:animRot by="240000">
                                      <p:cBhvr>
                                        <p:cTn id="96" dur="200" fill="hold">
                                          <p:stCondLst>
                                            <p:cond delay="400"/>
                                          </p:stCondLst>
                                        </p:cTn>
                                        <p:tgtEl>
                                          <p:spTgt spid="46"/>
                                        </p:tgtEl>
                                        <p:attrNameLst>
                                          <p:attrName>r</p:attrName>
                                        </p:attrNameLst>
                                      </p:cBhvr>
                                    </p:animRot>
                                    <p:animRot by="-240000">
                                      <p:cBhvr>
                                        <p:cTn id="97" dur="200" fill="hold">
                                          <p:stCondLst>
                                            <p:cond delay="600"/>
                                          </p:stCondLst>
                                        </p:cTn>
                                        <p:tgtEl>
                                          <p:spTgt spid="46"/>
                                        </p:tgtEl>
                                        <p:attrNameLst>
                                          <p:attrName>r</p:attrName>
                                        </p:attrNameLst>
                                      </p:cBhvr>
                                    </p:animRot>
                                    <p:animRot by="120000">
                                      <p:cBhvr>
                                        <p:cTn id="98" dur="200" fill="hold">
                                          <p:stCondLst>
                                            <p:cond delay="800"/>
                                          </p:stCondLst>
                                        </p:cTn>
                                        <p:tgtEl>
                                          <p:spTgt spid="46"/>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39"/>
                                        </p:tgtEl>
                                        <p:attrNameLst>
                                          <p:attrName>r</p:attrName>
                                        </p:attrNameLst>
                                      </p:cBhvr>
                                    </p:animRot>
                                    <p:animRot by="-240000">
                                      <p:cBhvr>
                                        <p:cTn id="101" dur="200" fill="hold">
                                          <p:stCondLst>
                                            <p:cond delay="200"/>
                                          </p:stCondLst>
                                        </p:cTn>
                                        <p:tgtEl>
                                          <p:spTgt spid="39"/>
                                        </p:tgtEl>
                                        <p:attrNameLst>
                                          <p:attrName>r</p:attrName>
                                        </p:attrNameLst>
                                      </p:cBhvr>
                                    </p:animRot>
                                    <p:animRot by="240000">
                                      <p:cBhvr>
                                        <p:cTn id="102" dur="200" fill="hold">
                                          <p:stCondLst>
                                            <p:cond delay="400"/>
                                          </p:stCondLst>
                                        </p:cTn>
                                        <p:tgtEl>
                                          <p:spTgt spid="39"/>
                                        </p:tgtEl>
                                        <p:attrNameLst>
                                          <p:attrName>r</p:attrName>
                                        </p:attrNameLst>
                                      </p:cBhvr>
                                    </p:animRot>
                                    <p:animRot by="-240000">
                                      <p:cBhvr>
                                        <p:cTn id="103" dur="200" fill="hold">
                                          <p:stCondLst>
                                            <p:cond delay="600"/>
                                          </p:stCondLst>
                                        </p:cTn>
                                        <p:tgtEl>
                                          <p:spTgt spid="39"/>
                                        </p:tgtEl>
                                        <p:attrNameLst>
                                          <p:attrName>r</p:attrName>
                                        </p:attrNameLst>
                                      </p:cBhvr>
                                    </p:animRot>
                                    <p:animRot by="120000">
                                      <p:cBhvr>
                                        <p:cTn id="104" dur="200" fill="hold">
                                          <p:stCondLst>
                                            <p:cond delay="800"/>
                                          </p:stCondLst>
                                        </p:cTn>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169954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up)">
                                      <p:cBhvr>
                                        <p:cTn id="7" dur="500"/>
                                        <p:tgtEl>
                                          <p:spTgt spid="1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wipe(up)">
                                      <p:cBhvr>
                                        <p:cTn id="16" dur="500"/>
                                        <p:tgtEl>
                                          <p:spTgt spid="11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wipe(left)">
                                      <p:cBhvr>
                                        <p:cTn id="20" dur="500"/>
                                        <p:tgtEl>
                                          <p:spTgt spid="1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wipe(up)">
                                      <p:cBhvr>
                                        <p:cTn id="25" dur="500"/>
                                        <p:tgtEl>
                                          <p:spTgt spid="1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wipe(left)">
                                      <p:cBhvr>
                                        <p:cTn id="29" dur="500"/>
                                        <p:tgtEl>
                                          <p:spTgt spid="1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up)">
                                      <p:cBhvr>
                                        <p:cTn id="34" dur="500"/>
                                        <p:tgtEl>
                                          <p:spTgt spid="48"/>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righ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wipe(up)">
                                      <p:cBhvr>
                                        <p:cTn id="43" dur="500"/>
                                        <p:tgtEl>
                                          <p:spTgt spid="11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up)">
                                      <p:cBhvr>
                                        <p:cTn id="52" dur="500"/>
                                        <p:tgtEl>
                                          <p:spTgt spid="49"/>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wipe(right)">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wipe(up)">
                                      <p:cBhvr>
                                        <p:cTn id="61" dur="500"/>
                                        <p:tgtEl>
                                          <p:spTgt spid="116"/>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wipe(right)">
                                      <p:cBhvr>
                                        <p:cTn id="74" dur="500"/>
                                        <p:tgtEl>
                                          <p:spTgt spid="1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wipe(up)">
                                      <p:cBhvr>
                                        <p:cTn id="79" dur="500"/>
                                        <p:tgtEl>
                                          <p:spTgt spid="117"/>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126"/>
                                        </p:tgtEl>
                                        <p:attrNameLst>
                                          <p:attrName>style.visibility</p:attrName>
                                        </p:attrNameLst>
                                      </p:cBhvr>
                                      <p:to>
                                        <p:strVal val="visible"/>
                                      </p:to>
                                    </p:set>
                                    <p:animEffect transition="in" filter="wipe(left)">
                                      <p:cBhvr>
                                        <p:cTn id="83" dur="500"/>
                                        <p:tgtEl>
                                          <p:spTgt spid="12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up)">
                                      <p:cBhvr>
                                        <p:cTn id="88" dur="500"/>
                                        <p:tgtEl>
                                          <p:spTgt spid="70"/>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127"/>
                                        </p:tgtEl>
                                        <p:attrNameLst>
                                          <p:attrName>style.visibility</p:attrName>
                                        </p:attrNameLst>
                                      </p:cBhvr>
                                      <p:to>
                                        <p:strVal val="visible"/>
                                      </p:to>
                                    </p:set>
                                    <p:animEffect transition="in" filter="wipe(right)">
                                      <p:cBhvr>
                                        <p:cTn id="92" dur="500"/>
                                        <p:tgtEl>
                                          <p:spTgt spid="1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wipe(right)">
                                      <p:cBhvr>
                                        <p:cTn id="97" dur="500"/>
                                        <p:tgtEl>
                                          <p:spTgt spid="1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29"/>
                                        </p:tgtEl>
                                        <p:attrNameLst>
                                          <p:attrName>style.visibility</p:attrName>
                                        </p:attrNameLst>
                                      </p:cBhvr>
                                      <p:to>
                                        <p:strVal val="visible"/>
                                      </p:to>
                                    </p:set>
                                    <p:animEffect transition="in" filter="wipe(right)">
                                      <p:cBhvr>
                                        <p:cTn id="10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752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2207</TotalTime>
  <Words>2559</Words>
  <Application>Microsoft Office PowerPoint</Application>
  <PresentationFormat>Widescreen</PresentationFormat>
  <Paragraphs>491</Paragraphs>
  <Slides>48</Slides>
  <Notes>27</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48</vt:i4>
      </vt:variant>
    </vt:vector>
  </HeadingPairs>
  <TitlesOfParts>
    <vt:vector size="54" baseType="lpstr">
      <vt:lpstr>Arial</vt:lpstr>
      <vt:lpstr>Calibri</vt:lpstr>
      <vt:lpstr>Calibri Light</vt:lpstr>
      <vt:lpstr>Kamerik205 8</vt:lpstr>
      <vt:lpstr>Office Theme</vt:lpstr>
      <vt:lpstr>Custom Design</vt:lpstr>
      <vt:lpstr>PowerPoint Presentation</vt:lpstr>
      <vt:lpstr>PowerPoint Presentation</vt:lpstr>
      <vt:lpstr>Who is Chad Green</vt:lpstr>
      <vt:lpstr>PowerPoint Presentation</vt:lpstr>
      <vt:lpstr>Enterprise Architecture</vt:lpstr>
      <vt:lpstr>Monolith</vt:lpstr>
      <vt:lpstr>Microservices</vt:lpstr>
      <vt:lpstr>Process Flow</vt:lpstr>
      <vt:lpstr>PowerPoint Presentation</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Instrances</vt:lpstr>
      <vt:lpstr>When to use this architecture</vt:lpstr>
      <vt:lpstr>Benefits</vt:lpstr>
      <vt:lpstr>Drawbacks</vt:lpstr>
      <vt:lpstr>Limitations</vt:lpstr>
      <vt:lpstr>PowerPoint Presentation</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PowerPoint Presentation</vt:lpstr>
      <vt:lpstr>Scenario</vt:lpstr>
      <vt:lpstr>PowerPoint Presentation</vt:lpstr>
      <vt:lpstr>Event-Driven Architecture</vt:lpstr>
      <vt:lpstr>SWOT</vt:lpstr>
      <vt:lpstr>SWOT</vt:lpstr>
      <vt:lpstr>SWOT</vt:lpstr>
      <vt:lpstr>SWOT</vt:lpstr>
      <vt:lpstr>SWOT</vt:lpstr>
      <vt:lpstr>Event-Driven Architecture</vt:lpstr>
      <vt:lpstr>Azure Event Hubs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Chadwick Green</dc:creator>
  <cp:lastModifiedBy>Chad Green</cp:lastModifiedBy>
  <cp:revision>68</cp:revision>
  <dcterms:created xsi:type="dcterms:W3CDTF">2020-12-06T15:23:53Z</dcterms:created>
  <dcterms:modified xsi:type="dcterms:W3CDTF">2021-09-09T16:24:30Z</dcterms:modified>
</cp:coreProperties>
</file>